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273" r:id="rId3"/>
    <p:sldId id="257" r:id="rId4"/>
    <p:sldId id="259" r:id="rId5"/>
    <p:sldId id="263" r:id="rId6"/>
    <p:sldId id="279" r:id="rId7"/>
    <p:sldId id="261" r:id="rId8"/>
    <p:sldId id="287" r:id="rId9"/>
    <p:sldId id="294" r:id="rId10"/>
    <p:sldId id="262" r:id="rId11"/>
    <p:sldId id="268" r:id="rId12"/>
    <p:sldId id="282" r:id="rId13"/>
    <p:sldId id="264" r:id="rId14"/>
    <p:sldId id="272" r:id="rId15"/>
    <p:sldId id="280" r:id="rId16"/>
    <p:sldId id="258" r:id="rId17"/>
    <p:sldId id="270" r:id="rId18"/>
    <p:sldId id="274" r:id="rId19"/>
    <p:sldId id="286" r:id="rId20"/>
    <p:sldId id="276" r:id="rId21"/>
    <p:sldId id="277" r:id="rId22"/>
    <p:sldId id="281" r:id="rId23"/>
    <p:sldId id="283" r:id="rId24"/>
    <p:sldId id="278" r:id="rId25"/>
    <p:sldId id="285" r:id="rId26"/>
    <p:sldId id="284" r:id="rId27"/>
    <p:sldId id="295" r:id="rId28"/>
    <p:sldId id="266" r:id="rId29"/>
    <p:sldId id="288" r:id="rId30"/>
    <p:sldId id="289" r:id="rId31"/>
    <p:sldId id="265" r:id="rId32"/>
    <p:sldId id="290" r:id="rId33"/>
    <p:sldId id="260" r:id="rId34"/>
    <p:sldId id="292" r:id="rId35"/>
    <p:sldId id="269" r:id="rId36"/>
    <p:sldId id="296" r:id="rId37"/>
    <p:sldId id="297"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5310" autoAdjust="0"/>
  </p:normalViewPr>
  <p:slideViewPr>
    <p:cSldViewPr snapToGrid="0">
      <p:cViewPr varScale="1">
        <p:scale>
          <a:sx n="84" d="100"/>
          <a:sy n="84" d="100"/>
        </p:scale>
        <p:origin x="192" y="90"/>
      </p:cViewPr>
      <p:guideLst/>
    </p:cSldViewPr>
  </p:slideViewPr>
  <p:outlineViewPr>
    <p:cViewPr>
      <p:scale>
        <a:sx n="33" d="100"/>
        <a:sy n="33" d="100"/>
      </p:scale>
      <p:origin x="0" y="-2220"/>
    </p:cViewPr>
  </p:outlineViewPr>
  <p:notesTextViewPr>
    <p:cViewPr>
      <p:scale>
        <a:sx n="1" d="1"/>
        <a:sy n="1" d="1"/>
      </p:scale>
      <p:origin x="0" y="0"/>
    </p:cViewPr>
  </p:notesTextViewPr>
  <p:sorterViewPr>
    <p:cViewPr>
      <p:scale>
        <a:sx n="125" d="100"/>
        <a:sy n="125" d="100"/>
      </p:scale>
      <p:origin x="0" y="-950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7C96D-9F42-44A2-9C1B-9AAA91F305BD}" type="datetimeFigureOut">
              <a:rPr lang="en-US" smtClean="0"/>
              <a:t>9/24/2016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AC843E-E18F-4524-B580-F5D872386978}" type="slidenum">
              <a:rPr lang="en-US" smtClean="0"/>
              <a:t>‹#›</a:t>
            </a:fld>
            <a:endParaRPr lang="en-US"/>
          </a:p>
        </p:txBody>
      </p:sp>
    </p:spTree>
    <p:extLst>
      <p:ext uri="{BB962C8B-B14F-4D97-AF65-F5344CB8AC3E}">
        <p14:creationId xmlns:p14="http://schemas.microsoft.com/office/powerpoint/2010/main" val="1477768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C843E-E18F-4524-B580-F5D872386978}" type="slidenum">
              <a:rPr lang="en-US" smtClean="0"/>
              <a:t>11</a:t>
            </a:fld>
            <a:endParaRPr lang="en-US"/>
          </a:p>
        </p:txBody>
      </p:sp>
    </p:spTree>
    <p:extLst>
      <p:ext uri="{BB962C8B-B14F-4D97-AF65-F5344CB8AC3E}">
        <p14:creationId xmlns:p14="http://schemas.microsoft.com/office/powerpoint/2010/main" val="372354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C843E-E18F-4524-B580-F5D872386978}" type="slidenum">
              <a:rPr lang="en-US" smtClean="0"/>
              <a:t>24</a:t>
            </a:fld>
            <a:endParaRPr lang="en-US"/>
          </a:p>
        </p:txBody>
      </p:sp>
    </p:spTree>
    <p:extLst>
      <p:ext uri="{BB962C8B-B14F-4D97-AF65-F5344CB8AC3E}">
        <p14:creationId xmlns:p14="http://schemas.microsoft.com/office/powerpoint/2010/main" val="365701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C843E-E18F-4524-B580-F5D872386978}" type="slidenum">
              <a:rPr lang="en-US" smtClean="0"/>
              <a:t>28</a:t>
            </a:fld>
            <a:endParaRPr lang="en-US"/>
          </a:p>
        </p:txBody>
      </p:sp>
    </p:spTree>
    <p:extLst>
      <p:ext uri="{BB962C8B-B14F-4D97-AF65-F5344CB8AC3E}">
        <p14:creationId xmlns:p14="http://schemas.microsoft.com/office/powerpoint/2010/main" val="2287602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AC843E-E18F-4524-B580-F5D872386978}" type="slidenum">
              <a:rPr lang="en-US" smtClean="0"/>
              <a:t>33</a:t>
            </a:fld>
            <a:endParaRPr lang="en-US"/>
          </a:p>
        </p:txBody>
      </p:sp>
    </p:spTree>
    <p:extLst>
      <p:ext uri="{BB962C8B-B14F-4D97-AF65-F5344CB8AC3E}">
        <p14:creationId xmlns:p14="http://schemas.microsoft.com/office/powerpoint/2010/main" val="378510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A0022E-31D2-4284-B661-2175B28C996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39997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0022E-31D2-4284-B661-2175B28C996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3287358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0022E-31D2-4284-B661-2175B28C996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3677933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62429" y="452212"/>
            <a:ext cx="10515600" cy="912132"/>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0022E-31D2-4284-B661-2175B28C996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256589405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A0022E-31D2-4284-B661-2175B28C996A}" type="datetimeFigureOut">
              <a:rPr lang="en-US" smtClean="0"/>
              <a:t>9/24/2016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323454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A0022E-31D2-4284-B661-2175B28C996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1280625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A0022E-31D2-4284-B661-2175B28C996A}" type="datetimeFigureOut">
              <a:rPr lang="en-US" smtClean="0"/>
              <a:t>9/24/2016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1233741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A0022E-31D2-4284-B661-2175B28C996A}" type="datetimeFigureOut">
              <a:rPr lang="en-US" smtClean="0"/>
              <a:t>9/24/2016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527018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0022E-31D2-4284-B661-2175B28C996A}" type="datetimeFigureOut">
              <a:rPr lang="en-US" smtClean="0"/>
              <a:t>9/24/2016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267336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0022E-31D2-4284-B661-2175B28C996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2025451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0022E-31D2-4284-B661-2175B28C996A}" type="datetimeFigureOut">
              <a:rPr lang="en-US" smtClean="0"/>
              <a:t>9/24/2016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B53765-367C-46E0-B072-BA60D2AB5F11}" type="slidenum">
              <a:rPr lang="en-US" smtClean="0"/>
              <a:t>‹#›</a:t>
            </a:fld>
            <a:endParaRPr lang="en-US"/>
          </a:p>
        </p:txBody>
      </p:sp>
    </p:spTree>
    <p:extLst>
      <p:ext uri="{BB962C8B-B14F-4D97-AF65-F5344CB8AC3E}">
        <p14:creationId xmlns:p14="http://schemas.microsoft.com/office/powerpoint/2010/main" val="1918122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0022E-31D2-4284-B661-2175B28C996A}" type="datetimeFigureOut">
              <a:rPr lang="en-US" smtClean="0"/>
              <a:t>9/24/2016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53765-367C-46E0-B072-BA60D2AB5F11}" type="slidenum">
              <a:rPr lang="en-US" smtClean="0"/>
              <a:t>‹#›</a:t>
            </a:fld>
            <a:endParaRPr lang="en-US"/>
          </a:p>
        </p:txBody>
      </p:sp>
    </p:spTree>
    <p:extLst>
      <p:ext uri="{BB962C8B-B14F-4D97-AF65-F5344CB8AC3E}">
        <p14:creationId xmlns:p14="http://schemas.microsoft.com/office/powerpoint/2010/main" val="2515215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0.png"/><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Microsoft_Word_97_-_2003_Document2.doc"/><Relationship Id="rId5" Type="http://schemas.openxmlformats.org/officeDocument/2006/relationships/oleObject" Target="../embeddings/oleObject2.bin"/><Relationship Id="rId4" Type="http://schemas.openxmlformats.org/officeDocument/2006/relationships/image" Target="../media/image21.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3" Type="http://schemas.openxmlformats.org/officeDocument/2006/relationships/image" Target="../media/image35.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3.png"/><Relationship Id="rId5" Type="http://schemas.openxmlformats.org/officeDocument/2006/relationships/image" Target="../media/image20.png"/><Relationship Id="rId15" Type="http://schemas.openxmlformats.org/officeDocument/2006/relationships/image" Target="../media/image44.png"/><Relationship Id="rId10" Type="http://schemas.openxmlformats.org/officeDocument/2006/relationships/image" Target="../media/image21.png"/><Relationship Id="rId4" Type="http://schemas.openxmlformats.org/officeDocument/2006/relationships/image" Target="../media/image36.png"/><Relationship Id="rId9" Type="http://schemas.openxmlformats.org/officeDocument/2006/relationships/image" Target="../media/image40.jpeg"/><Relationship Id="rId1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17.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wmf"/><Relationship Id="rId4" Type="http://schemas.openxmlformats.org/officeDocument/2006/relationships/oleObject" Target="../embeddings/Microsoft_Word_97_-_2003_Document1.doc"/></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92593" y="1090090"/>
            <a:ext cx="7006814" cy="2387600"/>
          </a:xfrm>
        </p:spPr>
        <p:txBody>
          <a:bodyPr>
            <a:normAutofit fontScale="90000"/>
          </a:bodyPr>
          <a:lstStyle/>
          <a:p>
            <a:r>
              <a:rPr lang="en-US" dirty="0" smtClean="0"/>
              <a:t>Source Science and the Hyperdimensional </a:t>
            </a:r>
            <a:r>
              <a:rPr lang="en-US" dirty="0"/>
              <a:t>N</a:t>
            </a:r>
            <a:r>
              <a:rPr lang="en-US" dirty="0" smtClean="0"/>
              <a:t>ature of Reality</a:t>
            </a:r>
            <a:endParaRPr lang="en-US" dirty="0"/>
          </a:p>
        </p:txBody>
      </p:sp>
      <p:sp>
        <p:nvSpPr>
          <p:cNvPr id="3" name="Subtitle 2"/>
          <p:cNvSpPr>
            <a:spLocks noGrp="1"/>
          </p:cNvSpPr>
          <p:nvPr>
            <p:ph type="subTitle" idx="1"/>
          </p:nvPr>
        </p:nvSpPr>
        <p:spPr>
          <a:xfrm>
            <a:off x="1524000" y="3980328"/>
            <a:ext cx="9144000" cy="1656679"/>
          </a:xfrm>
        </p:spPr>
        <p:txBody>
          <a:bodyPr>
            <a:normAutofit fontScale="92500" lnSpcReduction="10000"/>
          </a:bodyPr>
          <a:lstStyle/>
          <a:p>
            <a:r>
              <a:rPr lang="en-US" dirty="0" smtClean="0"/>
              <a:t>Presented Sat Sept 24, 2016 in Bangalore, India</a:t>
            </a:r>
          </a:p>
          <a:p>
            <a:r>
              <a:rPr lang="en-US" dirty="0" smtClean="0"/>
              <a:t>Quantum Doug Matzke</a:t>
            </a:r>
          </a:p>
          <a:p>
            <a:r>
              <a:rPr lang="en-US" dirty="0" smtClean="0"/>
              <a:t>doug@quantumdoug.com</a:t>
            </a:r>
          </a:p>
          <a:p>
            <a:r>
              <a:rPr lang="en-US" dirty="0" smtClean="0"/>
              <a:t>http://www.quantumdoug.com</a:t>
            </a:r>
            <a:endParaRPr lang="en-US" dirty="0"/>
          </a:p>
        </p:txBody>
      </p:sp>
    </p:spTree>
    <p:extLst>
      <p:ext uri="{BB962C8B-B14F-4D97-AF65-F5344CB8AC3E}">
        <p14:creationId xmlns:p14="http://schemas.microsoft.com/office/powerpoint/2010/main" val="75582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8" y="234498"/>
            <a:ext cx="10711543" cy="584775"/>
          </a:xfrm>
        </p:spPr>
        <p:txBody>
          <a:bodyPr>
            <a:normAutofit fontScale="90000"/>
          </a:bodyPr>
          <a:lstStyle/>
          <a:p>
            <a:r>
              <a:rPr lang="en-US" dirty="0" smtClean="0"/>
              <a:t>No apologies for scientists working on Source/Psi</a:t>
            </a:r>
            <a:endParaRPr lang="en-US" dirty="0"/>
          </a:p>
        </p:txBody>
      </p:sp>
      <p:sp>
        <p:nvSpPr>
          <p:cNvPr id="3" name="Content Placeholder 2"/>
          <p:cNvSpPr>
            <a:spLocks noGrp="1"/>
          </p:cNvSpPr>
          <p:nvPr>
            <p:ph idx="1"/>
          </p:nvPr>
        </p:nvSpPr>
        <p:spPr>
          <a:xfrm>
            <a:off x="682172" y="942081"/>
            <a:ext cx="10556846" cy="5065179"/>
          </a:xfrm>
        </p:spPr>
        <p:txBody>
          <a:bodyPr>
            <a:noAutofit/>
          </a:bodyPr>
          <a:lstStyle/>
          <a:p>
            <a:r>
              <a:rPr lang="en-US" sz="2400" dirty="0" smtClean="0"/>
              <a:t>Past: shamans, Robert Monroe, Robert Jahn, Bill Tiller, Dean Radin, Daryl Bem</a:t>
            </a:r>
          </a:p>
          <a:p>
            <a:r>
              <a:rPr lang="en-US" sz="2400" dirty="0" smtClean="0"/>
              <a:t>Unstated assumptions effect models (nature of spacetime, mind, etc.)</a:t>
            </a:r>
          </a:p>
          <a:p>
            <a:r>
              <a:rPr lang="en-US" sz="2400" dirty="0"/>
              <a:t>Out of time behaviors can break conventional causal </a:t>
            </a:r>
            <a:r>
              <a:rPr lang="en-US" sz="2400" dirty="0" smtClean="0"/>
              <a:t>models/protocols</a:t>
            </a:r>
            <a:endParaRPr lang="en-US" sz="2400" dirty="0"/>
          </a:p>
          <a:p>
            <a:r>
              <a:rPr lang="en-US" sz="2400" dirty="0" smtClean="0"/>
              <a:t>Scientists’ beliefs can affect results (classic particle/wave duality)</a:t>
            </a:r>
          </a:p>
          <a:p>
            <a:r>
              <a:rPr lang="en-US" sz="2400" dirty="0" smtClean="0"/>
              <a:t>Scientists’ attention can affect results (placebo affect requires blinding)</a:t>
            </a:r>
          </a:p>
          <a:p>
            <a:r>
              <a:rPr lang="en-US" sz="2400" dirty="0" smtClean="0"/>
              <a:t>Quantum mechanics showed incompleteness of classical physics</a:t>
            </a:r>
          </a:p>
          <a:p>
            <a:r>
              <a:rPr lang="en-US" sz="2400" dirty="0" smtClean="0"/>
              <a:t>Humans exhibit behaviors not supported by classical models</a:t>
            </a:r>
          </a:p>
          <a:p>
            <a:r>
              <a:rPr lang="en-US" sz="2400" dirty="0" smtClean="0"/>
              <a:t>Information is physical must be extended to include mind/metaphysics </a:t>
            </a:r>
          </a:p>
          <a:p>
            <a:r>
              <a:rPr lang="en-US" sz="2400" dirty="0" smtClean="0">
                <a:sym typeface="Wingdings" panose="05000000000000000000" pitchFamily="2" charset="2"/>
              </a:rPr>
              <a:t>The universe is quantum mechanical, hyperdimensional and bits</a:t>
            </a:r>
          </a:p>
          <a:p>
            <a:r>
              <a:rPr lang="en-US" sz="2400" dirty="0" smtClean="0"/>
              <a:t>Source Science domain is “protophysics”, bits preexisting of spacetime</a:t>
            </a:r>
          </a:p>
          <a:p>
            <a:r>
              <a:rPr lang="en-US" sz="2400" dirty="0" smtClean="0"/>
              <a:t>Subjectivity itself is part of “objective” research (down the rabbit hole)</a:t>
            </a:r>
          </a:p>
        </p:txBody>
      </p:sp>
      <p:sp>
        <p:nvSpPr>
          <p:cNvPr id="4" name="Rectangle 3"/>
          <p:cNvSpPr/>
          <p:nvPr/>
        </p:nvSpPr>
        <p:spPr>
          <a:xfrm>
            <a:off x="1055867" y="6130068"/>
            <a:ext cx="9956800" cy="584775"/>
          </a:xfrm>
          <a:prstGeom prst="rect">
            <a:avLst/>
          </a:prstGeom>
          <a:ln>
            <a:solidFill>
              <a:srgbClr val="00B050"/>
            </a:solidFill>
          </a:ln>
        </p:spPr>
        <p:txBody>
          <a:bodyPr wrap="square">
            <a:spAutoFit/>
          </a:bodyPr>
          <a:lstStyle/>
          <a:p>
            <a:pPr algn="ctr"/>
            <a:r>
              <a:rPr lang="en-US" sz="3200" b="1" dirty="0" smtClean="0"/>
              <a:t>Skeptics don’t determine the laws of physics, God does </a:t>
            </a:r>
            <a:r>
              <a:rPr lang="en-US" sz="3200" b="1" dirty="0" smtClean="0">
                <a:sym typeface="Wingdings" panose="05000000000000000000" pitchFamily="2" charset="2"/>
              </a:rPr>
              <a:t></a:t>
            </a:r>
          </a:p>
        </p:txBody>
      </p:sp>
    </p:spTree>
    <p:extLst>
      <p:ext uri="{BB962C8B-B14F-4D97-AF65-F5344CB8AC3E}">
        <p14:creationId xmlns:p14="http://schemas.microsoft.com/office/powerpoint/2010/main" val="4982495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25" y="264483"/>
            <a:ext cx="10515600" cy="875038"/>
          </a:xfrm>
        </p:spPr>
        <p:txBody>
          <a:bodyPr/>
          <a:lstStyle/>
          <a:p>
            <a:r>
              <a:rPr lang="en-US" dirty="0" smtClean="0"/>
              <a:t>Source Science view of Human Consciousness</a:t>
            </a:r>
            <a:endParaRPr lang="en-US" dirty="0"/>
          </a:p>
        </p:txBody>
      </p:sp>
      <p:sp>
        <p:nvSpPr>
          <p:cNvPr id="3" name="Content Placeholder 2"/>
          <p:cNvSpPr>
            <a:spLocks noGrp="1"/>
          </p:cNvSpPr>
          <p:nvPr>
            <p:ph idx="1"/>
          </p:nvPr>
        </p:nvSpPr>
        <p:spPr>
          <a:xfrm>
            <a:off x="569686" y="1135241"/>
            <a:ext cx="11546825" cy="4940799"/>
          </a:xfrm>
        </p:spPr>
        <p:txBody>
          <a:bodyPr>
            <a:normAutofit fontScale="92500" lnSpcReduction="10000"/>
          </a:bodyPr>
          <a:lstStyle/>
          <a:p>
            <a:pPr marL="0" indent="0">
              <a:buNone/>
            </a:pPr>
            <a:r>
              <a:rPr lang="en-US" sz="3200" b="1" dirty="0" smtClean="0"/>
              <a:t>Fundamental aspects of mind as known by sages of the ages: </a:t>
            </a:r>
          </a:p>
          <a:p>
            <a:r>
              <a:rPr lang="en-US" dirty="0" smtClean="0"/>
              <a:t>Consciousness, awareness, meaning, knowing, attention, intention &amp; being</a:t>
            </a:r>
          </a:p>
          <a:p>
            <a:r>
              <a:rPr lang="en-US" dirty="0" smtClean="0"/>
              <a:t>Mind is source for awareness, knowing, visual, auditory &amp; emotions (not in brain)</a:t>
            </a:r>
          </a:p>
          <a:p>
            <a:r>
              <a:rPr lang="en-US" dirty="0" smtClean="0"/>
              <a:t>Mind is probabilistic and gestalt with symbols/archetypes (not language)</a:t>
            </a:r>
          </a:p>
          <a:p>
            <a:r>
              <a:rPr lang="en-US" dirty="0" smtClean="0"/>
              <a:t>Mind can focus at any level from </a:t>
            </a:r>
            <a:r>
              <a:rPr lang="en-US" b="1" dirty="0" smtClean="0"/>
              <a:t>subatomic</a:t>
            </a:r>
            <a:r>
              <a:rPr lang="en-US" dirty="0" smtClean="0"/>
              <a:t> to galactic level awareness &amp; beyond</a:t>
            </a:r>
          </a:p>
          <a:p>
            <a:r>
              <a:rPr lang="en-US" dirty="0" smtClean="0"/>
              <a:t>Mind can focus anywhere and anywhen (not in the classical brain)</a:t>
            </a:r>
          </a:p>
          <a:p>
            <a:r>
              <a:rPr lang="en-US" dirty="0"/>
              <a:t>Mind is a non-physical information system (universal source code)</a:t>
            </a:r>
          </a:p>
          <a:p>
            <a:r>
              <a:rPr lang="en-US" dirty="0" smtClean="0"/>
              <a:t>Mind is massively parallel and has no limit to complexity increases</a:t>
            </a:r>
          </a:p>
          <a:p>
            <a:r>
              <a:rPr lang="en-US" dirty="0" smtClean="0"/>
              <a:t>Everything is connected with an intrinsic oneness and wholeness</a:t>
            </a:r>
          </a:p>
          <a:p>
            <a:r>
              <a:rPr lang="en-US" dirty="0" smtClean="0"/>
              <a:t>Everything is divine, intelligent </a:t>
            </a:r>
            <a:r>
              <a:rPr lang="en-US" dirty="0"/>
              <a:t>and </a:t>
            </a:r>
            <a:r>
              <a:rPr lang="en-US" dirty="0" smtClean="0"/>
              <a:t>can interact/respond</a:t>
            </a:r>
          </a:p>
          <a:p>
            <a:r>
              <a:rPr lang="en-US" dirty="0" smtClean="0"/>
              <a:t>More than our physical body, magnificent spirit beings having a physical experience</a:t>
            </a:r>
          </a:p>
        </p:txBody>
      </p:sp>
      <p:sp>
        <p:nvSpPr>
          <p:cNvPr id="4" name="TextBox 3"/>
          <p:cNvSpPr txBox="1"/>
          <p:nvPr/>
        </p:nvSpPr>
        <p:spPr>
          <a:xfrm>
            <a:off x="384491" y="6144275"/>
            <a:ext cx="11317514" cy="523220"/>
          </a:xfrm>
          <a:prstGeom prst="rect">
            <a:avLst/>
          </a:prstGeom>
          <a:noFill/>
          <a:ln>
            <a:solidFill>
              <a:srgbClr val="00B050"/>
            </a:solidFill>
          </a:ln>
        </p:spPr>
        <p:txBody>
          <a:bodyPr wrap="square" rtlCol="0">
            <a:spAutoFit/>
          </a:bodyPr>
          <a:lstStyle/>
          <a:p>
            <a:pPr algn="ctr"/>
            <a:r>
              <a:rPr lang="en-US" sz="2800" dirty="0"/>
              <a:t>Source </a:t>
            </a:r>
            <a:r>
              <a:rPr lang="en-US" sz="2800" dirty="0" smtClean="0"/>
              <a:t>Science goal is to explain these transpersonal/informational mysteries</a:t>
            </a:r>
            <a:endParaRPr lang="en-US" sz="2800" dirty="0"/>
          </a:p>
        </p:txBody>
      </p:sp>
      <p:grpSp>
        <p:nvGrpSpPr>
          <p:cNvPr id="7" name="Group 6"/>
          <p:cNvGrpSpPr/>
          <p:nvPr/>
        </p:nvGrpSpPr>
        <p:grpSpPr>
          <a:xfrm>
            <a:off x="10087650" y="3529549"/>
            <a:ext cx="2028862" cy="1954907"/>
            <a:chOff x="9983475" y="3405290"/>
            <a:chExt cx="2028862" cy="1954907"/>
          </a:xfrm>
        </p:grpSpPr>
        <p:pic>
          <p:nvPicPr>
            <p:cNvPr id="5" name="Picture 4"/>
            <p:cNvPicPr/>
            <p:nvPr/>
          </p:nvPicPr>
          <p:blipFill rotWithShape="1">
            <a:blip r:embed="rId3"/>
            <a:srcRect r="49775" b="7983"/>
            <a:stretch/>
          </p:blipFill>
          <p:spPr bwMode="auto">
            <a:xfrm>
              <a:off x="9983475" y="3405290"/>
              <a:ext cx="2028862" cy="1954907"/>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9983475" y="4990865"/>
              <a:ext cx="729440" cy="369332"/>
            </a:xfrm>
            <a:prstGeom prst="rect">
              <a:avLst/>
            </a:prstGeom>
            <a:noFill/>
          </p:spPr>
          <p:txBody>
            <a:bodyPr wrap="square" rtlCol="0">
              <a:spAutoFit/>
            </a:bodyPr>
            <a:lstStyle/>
            <a:p>
              <a:pPr algn="ctr"/>
              <a:r>
                <a:rPr lang="en-US" dirty="0" smtClean="0">
                  <a:solidFill>
                    <a:schemeClr val="bg1"/>
                  </a:solidFill>
                </a:rPr>
                <a:t>Anu</a:t>
              </a:r>
              <a:endParaRPr lang="en-US" dirty="0">
                <a:solidFill>
                  <a:schemeClr val="bg1"/>
                </a:solidFill>
              </a:endParaRPr>
            </a:p>
          </p:txBody>
        </p:sp>
      </p:grpSp>
    </p:spTree>
    <p:extLst>
      <p:ext uri="{BB962C8B-B14F-4D97-AF65-F5344CB8AC3E}">
        <p14:creationId xmlns:p14="http://schemas.microsoft.com/office/powerpoint/2010/main" val="24117160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610" y="212726"/>
            <a:ext cx="10515600" cy="746830"/>
          </a:xfrm>
        </p:spPr>
        <p:txBody>
          <a:bodyPr/>
          <a:lstStyle/>
          <a:p>
            <a:r>
              <a:rPr lang="en-US" dirty="0" smtClean="0"/>
              <a:t>Source Characteristics</a:t>
            </a:r>
            <a:endParaRPr lang="en-US" dirty="0"/>
          </a:p>
        </p:txBody>
      </p:sp>
      <p:sp>
        <p:nvSpPr>
          <p:cNvPr id="3" name="Content Placeholder 2"/>
          <p:cNvSpPr>
            <a:spLocks noGrp="1"/>
          </p:cNvSpPr>
          <p:nvPr>
            <p:ph idx="1"/>
          </p:nvPr>
        </p:nvSpPr>
        <p:spPr>
          <a:xfrm>
            <a:off x="803166" y="1124858"/>
            <a:ext cx="7832834" cy="4785804"/>
          </a:xfrm>
        </p:spPr>
        <p:txBody>
          <a:bodyPr>
            <a:normAutofit fontScale="77500" lnSpcReduction="20000"/>
          </a:bodyPr>
          <a:lstStyle/>
          <a:p>
            <a:r>
              <a:rPr lang="en-US" dirty="0" smtClean="0"/>
              <a:t>Is informational, but is </a:t>
            </a:r>
            <a:r>
              <a:rPr lang="en-US" dirty="0"/>
              <a:t>not a field or </a:t>
            </a:r>
            <a:r>
              <a:rPr lang="en-US" dirty="0" smtClean="0"/>
              <a:t>wave, nor matter or energy</a:t>
            </a:r>
          </a:p>
          <a:p>
            <a:r>
              <a:rPr lang="en-US" dirty="0"/>
              <a:t>Freely available since infinite supply</a:t>
            </a:r>
          </a:p>
          <a:p>
            <a:r>
              <a:rPr lang="en-US" dirty="0" smtClean="0"/>
              <a:t>Not in spacetime, but intersects probalistically with spacetime</a:t>
            </a:r>
            <a:endParaRPr lang="en-US" dirty="0"/>
          </a:p>
          <a:p>
            <a:r>
              <a:rPr lang="en-US" dirty="0" smtClean="0"/>
              <a:t>Not directly measurable, just like quarks, quantum states, …</a:t>
            </a:r>
          </a:p>
          <a:p>
            <a:r>
              <a:rPr lang="en-US" dirty="0" smtClean="0"/>
              <a:t>Observable using mind’s eye (see graphic)</a:t>
            </a:r>
          </a:p>
          <a:p>
            <a:r>
              <a:rPr lang="en-US" dirty="0" smtClean="0"/>
              <a:t>Source filaments show up as “light filaments” (auras, orbs)</a:t>
            </a:r>
          </a:p>
          <a:p>
            <a:r>
              <a:rPr lang="en-US" dirty="0" smtClean="0"/>
              <a:t>Can be mechanically generated (tug on the ether)</a:t>
            </a:r>
          </a:p>
          <a:p>
            <a:r>
              <a:rPr lang="en-US" dirty="0"/>
              <a:t>E</a:t>
            </a:r>
            <a:r>
              <a:rPr lang="en-US" dirty="0" smtClean="0"/>
              <a:t>ncoded in </a:t>
            </a:r>
            <a:r>
              <a:rPr lang="en-US" dirty="0"/>
              <a:t>water, </a:t>
            </a:r>
            <a:r>
              <a:rPr lang="en-US" dirty="0" smtClean="0"/>
              <a:t>air, IHDs, churches, etc. (naturally/artificial)</a:t>
            </a:r>
          </a:p>
          <a:p>
            <a:r>
              <a:rPr lang="en-US" dirty="0" smtClean="0"/>
              <a:t>When not balanced/flowing gets stuck/heavy in body</a:t>
            </a:r>
          </a:p>
          <a:p>
            <a:r>
              <a:rPr lang="en-US" dirty="0" smtClean="0"/>
              <a:t>Supports awareness, knowing, intelligence and emotions</a:t>
            </a:r>
          </a:p>
          <a:p>
            <a:r>
              <a:rPr lang="en-US" dirty="0" smtClean="0"/>
              <a:t>Feels calm, loving, intimate </a:t>
            </a:r>
            <a:r>
              <a:rPr lang="en-US" dirty="0"/>
              <a:t>and </a:t>
            </a:r>
            <a:r>
              <a:rPr lang="en-US" dirty="0" smtClean="0"/>
              <a:t>divine (magnificent)</a:t>
            </a:r>
          </a:p>
          <a:p>
            <a:r>
              <a:rPr lang="en-US" dirty="0" smtClean="0"/>
              <a:t>Hyperaware and direct knowing of anything, anywhere, anywhen</a:t>
            </a:r>
          </a:p>
          <a:p>
            <a:r>
              <a:rPr lang="en-US" dirty="0" smtClean="0"/>
              <a:t>Being over thinking or action (spacetime/verbnoun balanced)</a:t>
            </a:r>
          </a:p>
        </p:txBody>
      </p:sp>
      <p:pic>
        <p:nvPicPr>
          <p:cNvPr id="4" name="Picture 3"/>
          <p:cNvPicPr>
            <a:picLocks noChangeAspect="1"/>
          </p:cNvPicPr>
          <p:nvPr/>
        </p:nvPicPr>
        <p:blipFill rotWithShape="1">
          <a:blip r:embed="rId2"/>
          <a:srcRect l="26395" r="28772"/>
          <a:stretch/>
        </p:blipFill>
        <p:spPr>
          <a:xfrm>
            <a:off x="8854633" y="820660"/>
            <a:ext cx="3152473" cy="5689268"/>
          </a:xfrm>
          <a:prstGeom prst="rect">
            <a:avLst/>
          </a:prstGeom>
        </p:spPr>
      </p:pic>
      <p:sp>
        <p:nvSpPr>
          <p:cNvPr id="5" name="Rectangle 4"/>
          <p:cNvSpPr/>
          <p:nvPr/>
        </p:nvSpPr>
        <p:spPr>
          <a:xfrm>
            <a:off x="803166" y="5910662"/>
            <a:ext cx="7219669" cy="707886"/>
          </a:xfrm>
          <a:prstGeom prst="rect">
            <a:avLst/>
          </a:prstGeom>
          <a:ln>
            <a:solidFill>
              <a:srgbClr val="00B050"/>
            </a:solidFill>
          </a:ln>
        </p:spPr>
        <p:txBody>
          <a:bodyPr wrap="none">
            <a:spAutoFit/>
          </a:bodyPr>
          <a:lstStyle/>
          <a:p>
            <a:r>
              <a:rPr lang="en-US" sz="4000" dirty="0"/>
              <a:t>Where </a:t>
            </a:r>
            <a:r>
              <a:rPr lang="en-US" sz="4000" dirty="0" smtClean="0"/>
              <a:t>attention </a:t>
            </a:r>
            <a:r>
              <a:rPr lang="en-US" sz="4000" dirty="0"/>
              <a:t>goes </a:t>
            </a:r>
            <a:r>
              <a:rPr lang="en-US" sz="4000" dirty="0" smtClean="0"/>
              <a:t>prana flows</a:t>
            </a:r>
            <a:endParaRPr lang="en-US" sz="4000" dirty="0"/>
          </a:p>
        </p:txBody>
      </p:sp>
    </p:spTree>
    <p:extLst>
      <p:ext uri="{BB962C8B-B14F-4D97-AF65-F5344CB8AC3E}">
        <p14:creationId xmlns:p14="http://schemas.microsoft.com/office/powerpoint/2010/main" val="4219843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828" y="161925"/>
            <a:ext cx="11220631" cy="999218"/>
          </a:xfrm>
        </p:spPr>
        <p:txBody>
          <a:bodyPr>
            <a:normAutofit/>
          </a:bodyPr>
          <a:lstStyle/>
          <a:p>
            <a:r>
              <a:rPr lang="en-US" dirty="0" smtClean="0"/>
              <a:t>Info Technology is Metaphor of Mind’s Abilities</a:t>
            </a:r>
            <a:endParaRPr lang="en-US" dirty="0"/>
          </a:p>
        </p:txBody>
      </p:sp>
      <p:sp>
        <p:nvSpPr>
          <p:cNvPr id="3" name="Content Placeholder 2"/>
          <p:cNvSpPr>
            <a:spLocks noGrp="1"/>
          </p:cNvSpPr>
          <p:nvPr>
            <p:ph idx="1"/>
          </p:nvPr>
        </p:nvSpPr>
        <p:spPr>
          <a:xfrm>
            <a:off x="693056" y="1378858"/>
            <a:ext cx="10283373" cy="5021942"/>
          </a:xfrm>
        </p:spPr>
        <p:txBody>
          <a:bodyPr>
            <a:normAutofit fontScale="85000" lnSpcReduction="20000"/>
          </a:bodyPr>
          <a:lstStyle/>
          <a:p>
            <a:pPr marL="0" indent="0">
              <a:buNone/>
            </a:pPr>
            <a:r>
              <a:rPr lang="en-US" sz="3200" b="1" dirty="0" smtClean="0"/>
              <a:t>These technologies are so compelling since they mimic native mind:</a:t>
            </a:r>
          </a:p>
          <a:p>
            <a:r>
              <a:rPr lang="en-US" dirty="0" smtClean="0"/>
              <a:t>Intelligence is ubiquitous and everything can interact (Internet Of Things)</a:t>
            </a:r>
          </a:p>
          <a:p>
            <a:r>
              <a:rPr lang="en-US" dirty="0" smtClean="0"/>
              <a:t>We are all connected as if space/distance does not exist (oneness, sort of)</a:t>
            </a:r>
          </a:p>
          <a:p>
            <a:r>
              <a:rPr lang="en-US" dirty="0" smtClean="0"/>
              <a:t>Google search/Wikipedia are like direct asking/knowing (the akashic records) </a:t>
            </a:r>
          </a:p>
          <a:p>
            <a:r>
              <a:rPr lang="en-US" dirty="0" smtClean="0"/>
              <a:t>Tweets and alerts are like intuition and thought packets (rotes)</a:t>
            </a:r>
          </a:p>
          <a:p>
            <a:r>
              <a:rPr lang="en-US" dirty="0" smtClean="0"/>
              <a:t>Movies are like passively watching emotionally engaging dreams</a:t>
            </a:r>
          </a:p>
          <a:p>
            <a:r>
              <a:rPr lang="en-US" dirty="0" smtClean="0"/>
              <a:t>Digital Video recorders, replay and slow motion are like warping time</a:t>
            </a:r>
          </a:p>
          <a:p>
            <a:r>
              <a:rPr lang="en-US" dirty="0" smtClean="0"/>
              <a:t>Virtual reality and gaming are like lucid dreaming</a:t>
            </a:r>
          </a:p>
          <a:p>
            <a:r>
              <a:rPr lang="en-US" dirty="0"/>
              <a:t>Video </a:t>
            </a:r>
            <a:r>
              <a:rPr lang="en-US" dirty="0" smtClean="0"/>
              <a:t>calling, sonograms, medical scanners, satellites are like remote viewing</a:t>
            </a:r>
          </a:p>
          <a:p>
            <a:r>
              <a:rPr lang="en-US" dirty="0" smtClean="0"/>
              <a:t>Tweets, email and social media sharing are like rotes/telepathy</a:t>
            </a:r>
          </a:p>
          <a:p>
            <a:r>
              <a:rPr lang="en-US" dirty="0" smtClean="0"/>
              <a:t>Telepresence and drone 3d video goggles are like astral projection</a:t>
            </a:r>
          </a:p>
          <a:p>
            <a:r>
              <a:rPr lang="en-US" dirty="0" smtClean="0"/>
              <a:t>3D printer technology is like direct manifestation</a:t>
            </a:r>
          </a:p>
          <a:p>
            <a:r>
              <a:rPr lang="en-US" dirty="0" smtClean="0"/>
              <a:t>Medical technology is like innate healing</a:t>
            </a:r>
          </a:p>
        </p:txBody>
      </p:sp>
    </p:spTree>
    <p:extLst>
      <p:ext uri="{BB962C8B-B14F-4D97-AF65-F5344CB8AC3E}">
        <p14:creationId xmlns:p14="http://schemas.microsoft.com/office/powerpoint/2010/main" val="15470951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357" y="227927"/>
            <a:ext cx="10515600" cy="699712"/>
          </a:xfrm>
        </p:spPr>
        <p:txBody>
          <a:bodyPr/>
          <a:lstStyle/>
          <a:p>
            <a:r>
              <a:rPr lang="en-US" dirty="0" smtClean="0"/>
              <a:t>Info Requirements for Source Science Model</a:t>
            </a:r>
            <a:endParaRPr lang="en-US" dirty="0"/>
          </a:p>
        </p:txBody>
      </p:sp>
      <p:sp>
        <p:nvSpPr>
          <p:cNvPr id="3" name="Content Placeholder 2"/>
          <p:cNvSpPr>
            <a:spLocks noGrp="1"/>
          </p:cNvSpPr>
          <p:nvPr>
            <p:ph idx="1"/>
          </p:nvPr>
        </p:nvSpPr>
        <p:spPr>
          <a:xfrm>
            <a:off x="555073" y="1212521"/>
            <a:ext cx="11388271" cy="4618719"/>
          </a:xfrm>
        </p:spPr>
        <p:txBody>
          <a:bodyPr>
            <a:normAutofit fontScale="92500" lnSpcReduction="20000"/>
          </a:bodyPr>
          <a:lstStyle/>
          <a:p>
            <a:pPr marL="0" indent="0">
              <a:buNone/>
            </a:pPr>
            <a:r>
              <a:rPr lang="en-US" b="1" dirty="0" smtClean="0"/>
              <a:t>Source Science must identify thought information representation that:</a:t>
            </a:r>
          </a:p>
          <a:p>
            <a:r>
              <a:rPr lang="en-US" dirty="0" smtClean="0"/>
              <a:t>Does not depend on matter/energy</a:t>
            </a:r>
          </a:p>
          <a:p>
            <a:r>
              <a:rPr lang="en-US" dirty="0" smtClean="0"/>
              <a:t>Transcends space/time (nor any derived space/time properties, i.e. frequency, …)</a:t>
            </a:r>
          </a:p>
          <a:p>
            <a:r>
              <a:rPr lang="en-US" dirty="0" smtClean="0"/>
              <a:t>Is Turing complete (can compute anything)</a:t>
            </a:r>
          </a:p>
          <a:p>
            <a:r>
              <a:rPr lang="en-US" dirty="0" smtClean="0"/>
              <a:t>Is Quantum computing complete (</a:t>
            </a:r>
            <a:r>
              <a:rPr lang="en-US" sz="2400" dirty="0" smtClean="0"/>
              <a:t>consistency, holistic, probabilistic &amp; entangled</a:t>
            </a:r>
            <a:r>
              <a:rPr lang="en-US" dirty="0" smtClean="0"/>
              <a:t>)</a:t>
            </a:r>
          </a:p>
          <a:p>
            <a:r>
              <a:rPr lang="en-US" dirty="0" smtClean="0"/>
              <a:t>Is Shor complete (supports Shor’s algorithm which implies hyperdimensional!!)</a:t>
            </a:r>
          </a:p>
          <a:p>
            <a:r>
              <a:rPr lang="en-US" dirty="0" smtClean="0"/>
              <a:t>Is Von-Neumann balanced (no differentiation of data/program or space/time)</a:t>
            </a:r>
          </a:p>
          <a:p>
            <a:r>
              <a:rPr lang="en-US" dirty="0" smtClean="0"/>
              <a:t>Allows self organization in spite of entropy (perhaps source of negentropy)</a:t>
            </a:r>
          </a:p>
          <a:p>
            <a:r>
              <a:rPr lang="en-US" dirty="0" smtClean="0"/>
              <a:t>Allows robust (probabilistic) interaction of mind with the physical world </a:t>
            </a:r>
          </a:p>
          <a:p>
            <a:r>
              <a:rPr lang="en-US" dirty="0" smtClean="0"/>
              <a:t>Everything can be arbitrarily interconnected  (holographic does not meet above)</a:t>
            </a:r>
          </a:p>
          <a:p>
            <a:r>
              <a:rPr lang="en-US" dirty="0" smtClean="0"/>
              <a:t>Does not have a complexity limit (allows genius, savant and infinite intelligence)</a:t>
            </a:r>
          </a:p>
          <a:p>
            <a:endParaRPr lang="en-US" dirty="0" smtClean="0"/>
          </a:p>
          <a:p>
            <a:endParaRPr lang="en-US" dirty="0"/>
          </a:p>
        </p:txBody>
      </p:sp>
      <p:sp>
        <p:nvSpPr>
          <p:cNvPr id="4" name="TextBox 3"/>
          <p:cNvSpPr txBox="1"/>
          <p:nvPr/>
        </p:nvSpPr>
        <p:spPr>
          <a:xfrm>
            <a:off x="393357" y="5974608"/>
            <a:ext cx="11273972" cy="584775"/>
          </a:xfrm>
          <a:prstGeom prst="rect">
            <a:avLst/>
          </a:prstGeom>
          <a:noFill/>
          <a:ln>
            <a:solidFill>
              <a:srgbClr val="00B050"/>
            </a:solidFill>
          </a:ln>
        </p:spPr>
        <p:txBody>
          <a:bodyPr wrap="square" rtlCol="0">
            <a:spAutoFit/>
          </a:bodyPr>
          <a:lstStyle/>
          <a:p>
            <a:r>
              <a:rPr lang="en-US" sz="3200" dirty="0"/>
              <a:t>Q</a:t>
            </a:r>
            <a:r>
              <a:rPr lang="en-US" sz="3200" dirty="0" smtClean="0"/>
              <a:t>uantum states meet these requirements (with some explanation)</a:t>
            </a:r>
            <a:endParaRPr lang="en-US" sz="3200" dirty="0"/>
          </a:p>
        </p:txBody>
      </p:sp>
    </p:spTree>
    <p:extLst>
      <p:ext uri="{BB962C8B-B14F-4D97-AF65-F5344CB8AC3E}">
        <p14:creationId xmlns:p14="http://schemas.microsoft.com/office/powerpoint/2010/main" val="28541334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33" y="217759"/>
            <a:ext cx="10515600" cy="771106"/>
          </a:xfrm>
        </p:spPr>
        <p:txBody>
          <a:bodyPr/>
          <a:lstStyle/>
          <a:p>
            <a:r>
              <a:rPr lang="en-US" dirty="0" smtClean="0"/>
              <a:t>Cleaning up our language/thinking  (NLP 101)</a:t>
            </a:r>
            <a:endParaRPr lang="en-US" dirty="0"/>
          </a:p>
        </p:txBody>
      </p:sp>
      <p:sp>
        <p:nvSpPr>
          <p:cNvPr id="3" name="Content Placeholder 2"/>
          <p:cNvSpPr>
            <a:spLocks noGrp="1"/>
          </p:cNvSpPr>
          <p:nvPr>
            <p:ph idx="1"/>
          </p:nvPr>
        </p:nvSpPr>
        <p:spPr>
          <a:xfrm>
            <a:off x="665204" y="1124464"/>
            <a:ext cx="11041522" cy="5609967"/>
          </a:xfrm>
        </p:spPr>
        <p:txBody>
          <a:bodyPr>
            <a:normAutofit fontScale="70000" lnSpcReduction="20000"/>
          </a:bodyPr>
          <a:lstStyle/>
          <a:p>
            <a:pPr marL="0" indent="0">
              <a:buNone/>
            </a:pPr>
            <a:r>
              <a:rPr lang="en-US" sz="3400" b="1" dirty="0" smtClean="0"/>
              <a:t>Language terms that do not work if spacetime metrics don’t apply:</a:t>
            </a:r>
          </a:p>
          <a:p>
            <a:r>
              <a:rPr lang="en-US" dirty="0" smtClean="0"/>
              <a:t>Dimensions</a:t>
            </a:r>
            <a:r>
              <a:rPr lang="en-US" dirty="0"/>
              <a:t>: our 3d+1t continuous spacetime is emergent from primitive </a:t>
            </a:r>
            <a:r>
              <a:rPr lang="en-US" b="1" dirty="0"/>
              <a:t>protodimensions/bits</a:t>
            </a:r>
          </a:p>
          <a:p>
            <a:r>
              <a:rPr lang="en-US" dirty="0" smtClean="0"/>
              <a:t>Frequency </a:t>
            </a:r>
            <a:r>
              <a:rPr lang="en-US" dirty="0"/>
              <a:t>or Fourier transforms: none in quantum realm, only parallel states: use </a:t>
            </a:r>
            <a:r>
              <a:rPr lang="en-US" dirty="0" smtClean="0"/>
              <a:t>term “</a:t>
            </a:r>
            <a:r>
              <a:rPr lang="en-US" b="1" dirty="0" smtClean="0"/>
              <a:t>vibrational</a:t>
            </a:r>
            <a:r>
              <a:rPr lang="en-US" dirty="0" smtClean="0"/>
              <a:t>”</a:t>
            </a:r>
            <a:endParaRPr lang="en-US" dirty="0"/>
          </a:p>
          <a:p>
            <a:r>
              <a:rPr lang="en-US" dirty="0" smtClean="0"/>
              <a:t>Field </a:t>
            </a:r>
            <a:r>
              <a:rPr lang="en-US" dirty="0"/>
              <a:t>or waves: Since no space or frequency, then no propagation of fields (EM or gravity)</a:t>
            </a:r>
          </a:p>
          <a:p>
            <a:r>
              <a:rPr lang="en-US" dirty="0"/>
              <a:t>Energy: is really a well defined physics term, so shouldn’t be applied here since is ST metric</a:t>
            </a:r>
          </a:p>
          <a:p>
            <a:r>
              <a:rPr lang="en-US" dirty="0" smtClean="0"/>
              <a:t>Subtle energy: is a category error, so prefer terms </a:t>
            </a:r>
            <a:r>
              <a:rPr lang="en-US" b="1" dirty="0" smtClean="0"/>
              <a:t>source</a:t>
            </a:r>
            <a:r>
              <a:rPr lang="en-US" dirty="0" smtClean="0"/>
              <a:t> or </a:t>
            </a:r>
            <a:r>
              <a:rPr lang="en-US" b="1" dirty="0" smtClean="0"/>
              <a:t>prana</a:t>
            </a:r>
            <a:r>
              <a:rPr lang="en-US" dirty="0" smtClean="0"/>
              <a:t> (we don’t use the term subtle mass)</a:t>
            </a:r>
          </a:p>
          <a:p>
            <a:r>
              <a:rPr lang="en-US" dirty="0" smtClean="0"/>
              <a:t>Entropy: is a statistical measure of disorder, but if no spacetime then entropy must be rethought</a:t>
            </a:r>
          </a:p>
          <a:p>
            <a:r>
              <a:rPr lang="en-US" dirty="0" smtClean="0"/>
              <a:t>Von Neumann Computing </a:t>
            </a:r>
            <a:r>
              <a:rPr lang="en-US" dirty="0"/>
              <a:t>is </a:t>
            </a:r>
            <a:r>
              <a:rPr lang="en-US" dirty="0" smtClean="0"/>
              <a:t>data (for space) </a:t>
            </a:r>
            <a:r>
              <a:rPr lang="en-US" dirty="0"/>
              <a:t>and </a:t>
            </a:r>
            <a:r>
              <a:rPr lang="en-US" dirty="0" smtClean="0"/>
              <a:t>programs (for change): is not </a:t>
            </a:r>
            <a:r>
              <a:rPr lang="en-US" dirty="0"/>
              <a:t>verbnoun </a:t>
            </a:r>
            <a:r>
              <a:rPr lang="en-US" dirty="0" smtClean="0"/>
              <a:t>balanced</a:t>
            </a:r>
          </a:p>
          <a:p>
            <a:pPr marL="0" indent="0">
              <a:buNone/>
            </a:pPr>
            <a:r>
              <a:rPr lang="en-US" sz="3400" b="1" dirty="0" smtClean="0"/>
              <a:t>Language terms to be avoided for hyperdimensional spaces:</a:t>
            </a:r>
          </a:p>
          <a:p>
            <a:r>
              <a:rPr lang="en-US" dirty="0" smtClean="0"/>
              <a:t>Distance: same formulas now mean similarity or correlation</a:t>
            </a:r>
          </a:p>
          <a:p>
            <a:r>
              <a:rPr lang="en-US" dirty="0" smtClean="0"/>
              <a:t>Duration: no global or relativistic time only </a:t>
            </a:r>
            <a:r>
              <a:rPr lang="en-US" dirty="0"/>
              <a:t>primitive </a:t>
            </a:r>
            <a:r>
              <a:rPr lang="en-US" dirty="0" smtClean="0"/>
              <a:t>state change independent of any others</a:t>
            </a:r>
          </a:p>
          <a:p>
            <a:r>
              <a:rPr lang="en-US" dirty="0" smtClean="0"/>
              <a:t>Non-local: There is no distance, so something local in 4 dimensions appears non-local in 3D</a:t>
            </a:r>
          </a:p>
          <a:p>
            <a:r>
              <a:rPr lang="en-US" dirty="0" smtClean="0"/>
              <a:t>Faster-than-light: if a back door is taken in other dimensions, then is instantaneous or infinite velocity</a:t>
            </a:r>
          </a:p>
          <a:p>
            <a:r>
              <a:rPr lang="en-US" dirty="0" smtClean="0"/>
              <a:t>Center of a black hole: diameter of black hole is exactly </a:t>
            </a:r>
            <a:r>
              <a:rPr lang="en-US" dirty="0"/>
              <a:t>0 (singularity </a:t>
            </a:r>
            <a:r>
              <a:rPr lang="en-US" dirty="0" smtClean="0"/>
              <a:t>with max </a:t>
            </a:r>
            <a:r>
              <a:rPr lang="en-US" dirty="0"/>
              <a:t>length </a:t>
            </a:r>
            <a:r>
              <a:rPr lang="en-US" dirty="0" smtClean="0"/>
              <a:t>contraction)</a:t>
            </a:r>
          </a:p>
          <a:p>
            <a:r>
              <a:rPr lang="en-US" dirty="0" smtClean="0"/>
              <a:t>Entropy: Complexity increases without using energy, so is source of negentropy (are two sources)</a:t>
            </a:r>
          </a:p>
          <a:p>
            <a:r>
              <a:rPr lang="en-US" dirty="0" smtClean="0"/>
              <a:t>Holographic: holograms reduce dimensionality but not possible to reduce hyperdimensional states</a:t>
            </a:r>
          </a:p>
          <a:p>
            <a:endParaRPr lang="en-US" dirty="0" smtClean="0"/>
          </a:p>
          <a:p>
            <a:endParaRPr lang="en-US" dirty="0"/>
          </a:p>
        </p:txBody>
      </p:sp>
    </p:spTree>
    <p:extLst>
      <p:ext uri="{BB962C8B-B14F-4D97-AF65-F5344CB8AC3E}">
        <p14:creationId xmlns:p14="http://schemas.microsoft.com/office/powerpoint/2010/main" val="5138633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images escher"/>
          <p:cNvPicPr>
            <a:picLocks noChangeAspect="1" noChangeArrowheads="1"/>
          </p:cNvPicPr>
          <p:nvPr/>
        </p:nvPicPr>
        <p:blipFill rotWithShape="1">
          <a:blip r:embed="rId2">
            <a:extLst>
              <a:ext uri="{28A0092B-C50C-407E-A947-70E740481C1C}">
                <a14:useLocalDpi xmlns:a14="http://schemas.microsoft.com/office/drawing/2010/main" val="0"/>
              </a:ext>
            </a:extLst>
          </a:blip>
          <a:srcRect t="6738" b="13159"/>
          <a:stretch/>
        </p:blipFill>
        <p:spPr bwMode="auto">
          <a:xfrm>
            <a:off x="10201715" y="3786857"/>
            <a:ext cx="1919448" cy="2163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5383" y="185659"/>
            <a:ext cx="10903857" cy="883104"/>
          </a:xfrm>
        </p:spPr>
        <p:txBody>
          <a:bodyPr>
            <a:normAutofit/>
          </a:bodyPr>
          <a:lstStyle/>
          <a:p>
            <a:r>
              <a:rPr lang="en-US" dirty="0" smtClean="0"/>
              <a:t>Source Science Foundations from Physics/Math</a:t>
            </a:r>
            <a:endParaRPr lang="en-US" dirty="0"/>
          </a:p>
        </p:txBody>
      </p:sp>
      <p:sp>
        <p:nvSpPr>
          <p:cNvPr id="3" name="Content Placeholder 2"/>
          <p:cNvSpPr>
            <a:spLocks noGrp="1"/>
          </p:cNvSpPr>
          <p:nvPr>
            <p:ph idx="1"/>
          </p:nvPr>
        </p:nvSpPr>
        <p:spPr>
          <a:xfrm>
            <a:off x="455383" y="1068763"/>
            <a:ext cx="10515600" cy="5436189"/>
          </a:xfrm>
        </p:spPr>
        <p:txBody>
          <a:bodyPr>
            <a:normAutofit fontScale="92500"/>
          </a:bodyPr>
          <a:lstStyle/>
          <a:p>
            <a:pPr marL="514350" indent="-514350">
              <a:buFont typeface="+mj-lt"/>
              <a:buAutoNum type="arabicPeriod"/>
            </a:pPr>
            <a:r>
              <a:rPr lang="en-US" dirty="0" smtClean="0"/>
              <a:t>Information is Physical (not just mathematical)</a:t>
            </a:r>
          </a:p>
          <a:p>
            <a:pPr lvl="1"/>
            <a:r>
              <a:rPr lang="en-US" dirty="0" smtClean="0"/>
              <a:t>Rolf Landauer: Erasing information loses energy (measured in 2014)</a:t>
            </a:r>
          </a:p>
          <a:p>
            <a:pPr lvl="1"/>
            <a:r>
              <a:rPr lang="en-US" dirty="0" smtClean="0"/>
              <a:t>John Wheeler: “It from Bit” since a bit is smallest change to a black hole</a:t>
            </a:r>
          </a:p>
          <a:p>
            <a:pPr lvl="1"/>
            <a:r>
              <a:rPr lang="en-US" dirty="0" smtClean="0"/>
              <a:t>Bits are physical and have an effective energy and an equivalent mass</a:t>
            </a:r>
          </a:p>
          <a:p>
            <a:pPr marL="514350" indent="-514350">
              <a:buFont typeface="+mj-lt"/>
              <a:buAutoNum type="arabicPeriod"/>
            </a:pPr>
            <a:r>
              <a:rPr lang="en-US" dirty="0" smtClean="0"/>
              <a:t>Reality is Hyperdimensional (not 3 space + 1 time dimensions)</a:t>
            </a:r>
          </a:p>
          <a:p>
            <a:pPr lvl="1"/>
            <a:r>
              <a:rPr lang="en-US" dirty="0" smtClean="0"/>
              <a:t>Bits, qubits and ebits are very real with essential novel behaviors</a:t>
            </a:r>
          </a:p>
          <a:p>
            <a:pPr lvl="1"/>
            <a:r>
              <a:rPr lang="en-US" dirty="0" smtClean="0"/>
              <a:t>Bit is one dimensional and is used to make qubits and ebits</a:t>
            </a:r>
          </a:p>
          <a:p>
            <a:pPr lvl="1"/>
            <a:r>
              <a:rPr lang="en-US" dirty="0" smtClean="0"/>
              <a:t>Qubit is quantum primitive for superposition with 2 private bit dimensions</a:t>
            </a:r>
          </a:p>
          <a:p>
            <a:pPr lvl="1"/>
            <a:r>
              <a:rPr lang="en-US" dirty="0" smtClean="0"/>
              <a:t>Ebit is quantum primitive for entanglement with 4 private bit dimensions</a:t>
            </a:r>
          </a:p>
          <a:p>
            <a:pPr lvl="1"/>
            <a:r>
              <a:rPr lang="en-US" dirty="0" smtClean="0"/>
              <a:t>Shor’s algorithm uses 2</a:t>
            </a:r>
            <a:r>
              <a:rPr lang="en-US" baseline="30000" dirty="0" smtClean="0"/>
              <a:t>1000</a:t>
            </a:r>
            <a:r>
              <a:rPr lang="en-US" dirty="0" smtClean="0"/>
              <a:t> states to compute faster than any classical computer</a:t>
            </a:r>
            <a:endParaRPr lang="en-US" baseline="30000" dirty="0" smtClean="0"/>
          </a:p>
          <a:p>
            <a:pPr marL="514350" indent="-514350">
              <a:buFont typeface="+mj-lt"/>
              <a:buAutoNum type="arabicPeriod"/>
            </a:pPr>
            <a:r>
              <a:rPr lang="en-US" dirty="0" smtClean="0"/>
              <a:t>Thoughts are quantum things (not in the brain)</a:t>
            </a:r>
          </a:p>
          <a:p>
            <a:pPr lvl="1"/>
            <a:r>
              <a:rPr lang="en-US" dirty="0" smtClean="0"/>
              <a:t>Thoughts are “information things” and intentions affect the physical world.</a:t>
            </a:r>
          </a:p>
          <a:p>
            <a:pPr lvl="1"/>
            <a:r>
              <a:rPr lang="en-US" dirty="0" smtClean="0"/>
              <a:t>Thoughts can “directly” affect REG PK devices in the physical world (even brain)</a:t>
            </a:r>
          </a:p>
          <a:p>
            <a:pPr lvl="1"/>
            <a:r>
              <a:rPr lang="en-US" dirty="0" smtClean="0"/>
              <a:t>Solution required to show how non-physical mind can influence order/disorder</a:t>
            </a:r>
          </a:p>
        </p:txBody>
      </p:sp>
      <p:pic>
        <p:nvPicPr>
          <p:cNvPr id="3074" name="Picture 2" descr="https://upload.wikimedia.org/wikipedia/commons/5/55/8-cell-simpl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961376" y="1561723"/>
            <a:ext cx="2019214" cy="201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0095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p:cNvPicPr>
          <p:nvPr/>
        </p:nvPicPr>
        <p:blipFill rotWithShape="1">
          <a:blip r:embed="rId3"/>
          <a:srcRect l="54260" b="40269"/>
          <a:stretch/>
        </p:blipFill>
        <p:spPr>
          <a:xfrm>
            <a:off x="10501802" y="2744698"/>
            <a:ext cx="1720755" cy="1347104"/>
          </a:xfrm>
          <a:prstGeom prst="rect">
            <a:avLst/>
          </a:prstGeom>
        </p:spPr>
      </p:pic>
      <p:pic>
        <p:nvPicPr>
          <p:cNvPr id="9" name="Picture 8"/>
          <p:cNvPicPr>
            <a:picLocks noChangeAspect="1"/>
          </p:cNvPicPr>
          <p:nvPr/>
        </p:nvPicPr>
        <p:blipFill>
          <a:blip r:embed="rId4"/>
          <a:stretch>
            <a:fillRect/>
          </a:stretch>
        </p:blipFill>
        <p:spPr>
          <a:xfrm>
            <a:off x="10453395" y="1253630"/>
            <a:ext cx="1496047" cy="1532359"/>
          </a:xfrm>
          <a:prstGeom prst="rect">
            <a:avLst/>
          </a:prstGeom>
        </p:spPr>
      </p:pic>
      <p:sp>
        <p:nvSpPr>
          <p:cNvPr id="2" name="Title 1"/>
          <p:cNvSpPr>
            <a:spLocks noGrp="1"/>
          </p:cNvSpPr>
          <p:nvPr>
            <p:ph type="title"/>
          </p:nvPr>
        </p:nvSpPr>
        <p:spPr>
          <a:xfrm>
            <a:off x="363456" y="424595"/>
            <a:ext cx="11286673" cy="723445"/>
          </a:xfrm>
        </p:spPr>
        <p:txBody>
          <a:bodyPr>
            <a:normAutofit/>
          </a:bodyPr>
          <a:lstStyle/>
          <a:p>
            <a:r>
              <a:rPr lang="en-US" dirty="0" smtClean="0"/>
              <a:t>Source Science is Informational and Protophysical</a:t>
            </a:r>
            <a:endParaRPr lang="en-US" dirty="0"/>
          </a:p>
        </p:txBody>
      </p:sp>
      <p:sp>
        <p:nvSpPr>
          <p:cNvPr id="3" name="Content Placeholder 2"/>
          <p:cNvSpPr>
            <a:spLocks noGrp="1"/>
          </p:cNvSpPr>
          <p:nvPr>
            <p:ph idx="1"/>
          </p:nvPr>
        </p:nvSpPr>
        <p:spPr>
          <a:xfrm>
            <a:off x="485345" y="1363969"/>
            <a:ext cx="10679917" cy="4106327"/>
          </a:xfrm>
        </p:spPr>
        <p:txBody>
          <a:bodyPr>
            <a:normAutofit fontScale="92500"/>
          </a:bodyPr>
          <a:lstStyle/>
          <a:p>
            <a:pPr marL="0" indent="0">
              <a:buNone/>
            </a:pPr>
            <a:r>
              <a:rPr lang="en-US" b="1" dirty="0" smtClean="0"/>
              <a:t>Bits are the smallest quanta identified by physics, so we’ll start there:</a:t>
            </a:r>
          </a:p>
          <a:p>
            <a:pPr marL="514350" indent="-514350">
              <a:buFont typeface="+mj-lt"/>
              <a:buAutoNum type="arabicPeriod"/>
            </a:pPr>
            <a:r>
              <a:rPr lang="en-US" dirty="0" smtClean="0"/>
              <a:t>Each bit </a:t>
            </a:r>
            <a:r>
              <a:rPr lang="en-US" dirty="0"/>
              <a:t>is orthonormal </a:t>
            </a:r>
            <a:r>
              <a:rPr lang="en-US" dirty="0" smtClean="0"/>
              <a:t>vector</a:t>
            </a:r>
            <a:r>
              <a:rPr lang="en-US" dirty="0"/>
              <a:t> </a:t>
            </a:r>
            <a:r>
              <a:rPr lang="en-US" dirty="0" smtClean="0"/>
              <a:t>(geometric </a:t>
            </a:r>
            <a:r>
              <a:rPr lang="en-US" dirty="0"/>
              <a:t>algebra </a:t>
            </a:r>
            <a:r>
              <a:rPr lang="en-US" dirty="0" smtClean="0"/>
              <a:t>not </a:t>
            </a:r>
            <a:r>
              <a:rPr lang="en-US" dirty="0"/>
              <a:t>in spacetime</a:t>
            </a:r>
            <a:r>
              <a:rPr lang="en-US" dirty="0" smtClean="0"/>
              <a:t>)</a:t>
            </a:r>
          </a:p>
          <a:p>
            <a:pPr marL="514350" indent="-514350">
              <a:buFont typeface="+mj-lt"/>
              <a:buAutoNum type="arabicPeriod"/>
            </a:pPr>
            <a:r>
              <a:rPr lang="en-US" dirty="0" smtClean="0"/>
              <a:t>Qubit (spin ½) is formed with 2 bit </a:t>
            </a:r>
            <a:r>
              <a:rPr lang="en-US" dirty="0"/>
              <a:t>vectors (</a:t>
            </a:r>
            <a:r>
              <a:rPr lang="en-US" dirty="0" smtClean="0"/>
              <a:t>not in spacetime)</a:t>
            </a:r>
          </a:p>
          <a:p>
            <a:pPr marL="514350" indent="-514350">
              <a:buFont typeface="+mj-lt"/>
              <a:buAutoNum type="arabicPeriod"/>
            </a:pPr>
            <a:r>
              <a:rPr lang="en-US" dirty="0"/>
              <a:t>Qutrit is 3 bit vectors standard model quarks/leptons/bosons appear </a:t>
            </a:r>
          </a:p>
          <a:p>
            <a:pPr marL="514350" indent="-514350">
              <a:buFont typeface="+mj-lt"/>
              <a:buAutoNum type="arabicPeriod"/>
            </a:pPr>
            <a:r>
              <a:rPr lang="en-US" dirty="0" smtClean="0"/>
              <a:t>Ebits are entanglement of 2 qubits (with 4 bit dimensions, no spacetime)</a:t>
            </a:r>
          </a:p>
          <a:p>
            <a:pPr marL="514350" indent="-514350">
              <a:buFont typeface="+mj-lt"/>
              <a:buAutoNum type="arabicPeriod"/>
            </a:pPr>
            <a:r>
              <a:rPr lang="en-US" dirty="0" smtClean="0"/>
              <a:t>When &gt;20 bits, content addressable memory properties emerge</a:t>
            </a:r>
          </a:p>
          <a:p>
            <a:pPr marL="514350" indent="-514350">
              <a:buFont typeface="+mj-lt"/>
              <a:buAutoNum type="arabicPeriod"/>
            </a:pPr>
            <a:r>
              <a:rPr lang="en-US" dirty="0" smtClean="0"/>
              <a:t>Bit equivalent Black holes are formed when a large sun collapses</a:t>
            </a:r>
          </a:p>
          <a:p>
            <a:pPr marL="514350" indent="-514350">
              <a:buFont typeface="+mj-lt"/>
              <a:buAutoNum type="arabicPeriod"/>
            </a:pPr>
            <a:r>
              <a:rPr lang="en-US" dirty="0" smtClean="0"/>
              <a:t>Empty Spacetime is discrete quantum ether formed from “quantum foam” </a:t>
            </a:r>
          </a:p>
          <a:p>
            <a:pPr marL="0" indent="0">
              <a:buNone/>
            </a:pPr>
            <a:endParaRPr lang="en-US" dirty="0" smtClean="0"/>
          </a:p>
        </p:txBody>
      </p:sp>
      <p:graphicFrame>
        <p:nvGraphicFramePr>
          <p:cNvPr id="27" name="Object 1"/>
          <p:cNvGraphicFramePr>
            <a:graphicFrameLocks noChangeAspect="1"/>
          </p:cNvGraphicFramePr>
          <p:nvPr>
            <p:extLst>
              <p:ext uri="{D42A27DB-BD31-4B8C-83A1-F6EECF244321}">
                <p14:modId xmlns:p14="http://schemas.microsoft.com/office/powerpoint/2010/main" val="664866756"/>
              </p:ext>
            </p:extLst>
          </p:nvPr>
        </p:nvGraphicFramePr>
        <p:xfrm>
          <a:off x="184738" y="5364273"/>
          <a:ext cx="1390981" cy="1272266"/>
        </p:xfrm>
        <a:graphic>
          <a:graphicData uri="http://schemas.openxmlformats.org/presentationml/2006/ole">
            <mc:AlternateContent xmlns:mc="http://schemas.openxmlformats.org/markup-compatibility/2006">
              <mc:Choice xmlns:v="urn:schemas-microsoft-com:vml" Requires="v">
                <p:oleObj spid="_x0000_s4156" name="Document" r:id="rId6" imgW="4928400" imgH="4743360" progId="Word.Document.8">
                  <p:embed/>
                </p:oleObj>
              </mc:Choice>
              <mc:Fallback>
                <p:oleObj name="Document" r:id="rId6" imgW="4928400" imgH="474336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t="2477" b="2477"/>
                      <a:stretch>
                        <a:fillRect/>
                      </a:stretch>
                    </p:blipFill>
                    <p:spPr bwMode="auto">
                      <a:xfrm>
                        <a:off x="184738" y="5364273"/>
                        <a:ext cx="1390981" cy="1272266"/>
                      </a:xfrm>
                      <a:prstGeom prst="rect">
                        <a:avLst/>
                      </a:prstGeom>
                      <a:noFill/>
                      <a:ln>
                        <a:noFill/>
                      </a:ln>
                      <a:effectLst/>
                    </p:spPr>
                  </p:pic>
                </p:oleObj>
              </mc:Fallback>
            </mc:AlternateContent>
          </a:graphicData>
        </a:graphic>
      </p:graphicFrame>
      <p:sp>
        <p:nvSpPr>
          <p:cNvPr id="5" name="Rectangle 4"/>
          <p:cNvSpPr/>
          <p:nvPr/>
        </p:nvSpPr>
        <p:spPr>
          <a:xfrm>
            <a:off x="1617412" y="5710113"/>
            <a:ext cx="9222333" cy="584775"/>
          </a:xfrm>
          <a:prstGeom prst="rect">
            <a:avLst/>
          </a:prstGeom>
          <a:ln>
            <a:solidFill>
              <a:srgbClr val="00B050"/>
            </a:solidFill>
          </a:ln>
        </p:spPr>
        <p:txBody>
          <a:bodyPr wrap="none">
            <a:spAutoFit/>
          </a:bodyPr>
          <a:lstStyle/>
          <a:p>
            <a:pPr algn="ctr"/>
            <a:r>
              <a:rPr lang="en-US" sz="3200" dirty="0"/>
              <a:t>John Wheeler’s “it from bit” spans </a:t>
            </a:r>
            <a:r>
              <a:rPr lang="en-US" sz="3200" dirty="0" smtClean="0"/>
              <a:t>the small </a:t>
            </a:r>
            <a:r>
              <a:rPr lang="en-US" sz="3200" dirty="0"/>
              <a:t>to </a:t>
            </a:r>
            <a:r>
              <a:rPr lang="en-US" sz="3200" dirty="0" smtClean="0"/>
              <a:t>the big</a:t>
            </a:r>
            <a:endParaRPr lang="en-US" sz="3200" dirty="0"/>
          </a:p>
        </p:txBody>
      </p:sp>
      <p:pic>
        <p:nvPicPr>
          <p:cNvPr id="6" name="Picture 5"/>
          <p:cNvPicPr>
            <a:picLocks noChangeAspect="1"/>
          </p:cNvPicPr>
          <p:nvPr/>
        </p:nvPicPr>
        <p:blipFill>
          <a:blip r:embed="rId8"/>
          <a:stretch>
            <a:fillRect/>
          </a:stretch>
        </p:blipFill>
        <p:spPr>
          <a:xfrm>
            <a:off x="11075420" y="5684371"/>
            <a:ext cx="1052873" cy="1049488"/>
          </a:xfrm>
          <a:prstGeom prst="rect">
            <a:avLst/>
          </a:prstGeom>
        </p:spPr>
      </p:pic>
      <p:grpSp>
        <p:nvGrpSpPr>
          <p:cNvPr id="24" name="Group 23"/>
          <p:cNvGrpSpPr/>
          <p:nvPr/>
        </p:nvGrpSpPr>
        <p:grpSpPr>
          <a:xfrm>
            <a:off x="10988485" y="4032140"/>
            <a:ext cx="1065586" cy="913695"/>
            <a:chOff x="5270247" y="2020120"/>
            <a:chExt cx="1384631" cy="1125306"/>
          </a:xfrm>
        </p:grpSpPr>
        <p:pic>
          <p:nvPicPr>
            <p:cNvPr id="25" name="Picture 24"/>
            <p:cNvPicPr>
              <a:picLocks noChangeAspect="1"/>
            </p:cNvPicPr>
            <p:nvPr/>
          </p:nvPicPr>
          <p:blipFill>
            <a:blip r:embed="rId9"/>
            <a:stretch>
              <a:fillRect/>
            </a:stretch>
          </p:blipFill>
          <p:spPr>
            <a:xfrm>
              <a:off x="5315228" y="2020120"/>
              <a:ext cx="1339650" cy="1125306"/>
            </a:xfrm>
            <a:prstGeom prst="rect">
              <a:avLst/>
            </a:prstGeom>
          </p:spPr>
        </p:pic>
        <p:sp>
          <p:nvSpPr>
            <p:cNvPr id="26" name="TextBox 25"/>
            <p:cNvSpPr txBox="1"/>
            <p:nvPr/>
          </p:nvSpPr>
          <p:spPr>
            <a:xfrm>
              <a:off x="5270247" y="2642992"/>
              <a:ext cx="330918" cy="400110"/>
            </a:xfrm>
            <a:prstGeom prst="rect">
              <a:avLst/>
            </a:prstGeom>
            <a:noFill/>
          </p:spPr>
          <p:txBody>
            <a:bodyPr wrap="square" rtlCol="0">
              <a:spAutoFit/>
            </a:bodyPr>
            <a:lstStyle/>
            <a:p>
              <a:r>
                <a:rPr lang="en-US" sz="2000" dirty="0" smtClean="0"/>
                <a:t>c</a:t>
              </a:r>
              <a:endParaRPr lang="en-US" sz="2000" dirty="0"/>
            </a:p>
          </p:txBody>
        </p:sp>
      </p:grpSp>
      <p:grpSp>
        <p:nvGrpSpPr>
          <p:cNvPr id="8" name="Group 7"/>
          <p:cNvGrpSpPr/>
          <p:nvPr/>
        </p:nvGrpSpPr>
        <p:grpSpPr>
          <a:xfrm>
            <a:off x="11392698" y="4594185"/>
            <a:ext cx="699404" cy="988685"/>
            <a:chOff x="4386263" y="5784832"/>
            <a:chExt cx="688247" cy="827208"/>
          </a:xfrm>
        </p:grpSpPr>
        <p:sp>
          <p:nvSpPr>
            <p:cNvPr id="17" name="Line 1042"/>
            <p:cNvSpPr>
              <a:spLocks noChangeShapeType="1"/>
            </p:cNvSpPr>
            <p:nvPr/>
          </p:nvSpPr>
          <p:spPr bwMode="auto">
            <a:xfrm flipV="1">
              <a:off x="4395014" y="6428489"/>
              <a:ext cx="553985" cy="0"/>
            </a:xfrm>
            <a:prstGeom prst="line">
              <a:avLst/>
            </a:prstGeom>
            <a:noFill/>
            <a:ln w="38100">
              <a:solidFill>
                <a:schemeClr val="tx1"/>
              </a:solidFill>
              <a:round/>
              <a:headEnd/>
              <a:tailEnd type="triangle" w="med" len="med"/>
            </a:ln>
            <a:effectLst/>
          </p:spPr>
          <p:txBody>
            <a:bodyPr/>
            <a:lstStyle/>
            <a:p>
              <a:endParaRPr lang="en-US"/>
            </a:p>
          </p:txBody>
        </p:sp>
        <p:sp>
          <p:nvSpPr>
            <p:cNvPr id="18" name="Rectangle 1043"/>
            <p:cNvSpPr>
              <a:spLocks noChangeArrowheads="1"/>
            </p:cNvSpPr>
            <p:nvPr/>
          </p:nvSpPr>
          <p:spPr bwMode="auto">
            <a:xfrm>
              <a:off x="4809667" y="6027265"/>
              <a:ext cx="264843" cy="584775"/>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19" name="Line 1045"/>
            <p:cNvSpPr>
              <a:spLocks noChangeShapeType="1"/>
            </p:cNvSpPr>
            <p:nvPr/>
          </p:nvSpPr>
          <p:spPr bwMode="auto">
            <a:xfrm rot="5400000" flipV="1">
              <a:off x="4251690" y="6283176"/>
              <a:ext cx="526325" cy="0"/>
            </a:xfrm>
            <a:prstGeom prst="line">
              <a:avLst/>
            </a:prstGeom>
            <a:noFill/>
            <a:ln w="38100">
              <a:solidFill>
                <a:schemeClr val="tx1"/>
              </a:solidFill>
              <a:round/>
              <a:headEnd type="triangle" w="med" len="med"/>
              <a:tailEnd/>
            </a:ln>
            <a:effectLst/>
          </p:spPr>
          <p:txBody>
            <a:bodyPr/>
            <a:lstStyle/>
            <a:p>
              <a:endParaRPr lang="en-US"/>
            </a:p>
          </p:txBody>
        </p:sp>
        <p:sp>
          <p:nvSpPr>
            <p:cNvPr id="20" name="Text Box 1046"/>
            <p:cNvSpPr txBox="1">
              <a:spLocks noChangeArrowheads="1"/>
            </p:cNvSpPr>
            <p:nvPr/>
          </p:nvSpPr>
          <p:spPr bwMode="auto">
            <a:xfrm>
              <a:off x="4448578" y="5784832"/>
              <a:ext cx="320062" cy="461665"/>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sp>
          <p:nvSpPr>
            <p:cNvPr id="21" name="Line 1042"/>
            <p:cNvSpPr>
              <a:spLocks noChangeShapeType="1"/>
            </p:cNvSpPr>
            <p:nvPr/>
          </p:nvSpPr>
          <p:spPr bwMode="auto">
            <a:xfrm flipV="1">
              <a:off x="4386263" y="6536185"/>
              <a:ext cx="563348" cy="0"/>
            </a:xfrm>
            <a:prstGeom prst="line">
              <a:avLst/>
            </a:prstGeom>
            <a:noFill/>
            <a:ln w="38100">
              <a:solidFill>
                <a:schemeClr val="tx1"/>
              </a:solidFill>
              <a:round/>
              <a:headEnd/>
              <a:tailEnd type="triangle" w="med" len="med"/>
            </a:ln>
            <a:effectLst/>
          </p:spPr>
          <p:txBody>
            <a:bodyPr/>
            <a:lstStyle/>
            <a:p>
              <a:endParaRPr lang="en-US"/>
            </a:p>
          </p:txBody>
        </p:sp>
        <p:sp>
          <p:nvSpPr>
            <p:cNvPr id="22" name="Line 1045"/>
            <p:cNvSpPr>
              <a:spLocks noChangeShapeType="1"/>
            </p:cNvSpPr>
            <p:nvPr/>
          </p:nvSpPr>
          <p:spPr bwMode="auto">
            <a:xfrm rot="5400000" flipV="1">
              <a:off x="4134577" y="6286457"/>
              <a:ext cx="533494" cy="0"/>
            </a:xfrm>
            <a:prstGeom prst="line">
              <a:avLst/>
            </a:prstGeom>
            <a:noFill/>
            <a:ln w="38100">
              <a:solidFill>
                <a:schemeClr val="tx1"/>
              </a:solidFill>
              <a:round/>
              <a:headEnd type="triangle" w="med" len="med"/>
              <a:tailEnd/>
            </a:ln>
            <a:effectLst/>
          </p:spPr>
          <p:txBody>
            <a:bodyPr/>
            <a:lstStyle/>
            <a:p>
              <a:endParaRPr lang="en-US"/>
            </a:p>
          </p:txBody>
        </p:sp>
      </p:grpSp>
    </p:spTree>
    <p:extLst>
      <p:ext uri="{BB962C8B-B14F-4D97-AF65-F5344CB8AC3E}">
        <p14:creationId xmlns:p14="http://schemas.microsoft.com/office/powerpoint/2010/main" val="3443512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58" y="265115"/>
            <a:ext cx="10515600" cy="912132"/>
          </a:xfrm>
        </p:spPr>
        <p:txBody>
          <a:bodyPr/>
          <a:lstStyle/>
          <a:p>
            <a:r>
              <a:rPr lang="en-US" dirty="0" smtClean="0"/>
              <a:t>Protophysics is “before physics” of big bang</a:t>
            </a:r>
            <a:endParaRPr lang="en-US" dirty="0"/>
          </a:p>
        </p:txBody>
      </p:sp>
      <p:sp>
        <p:nvSpPr>
          <p:cNvPr id="3" name="Content Placeholder 2"/>
          <p:cNvSpPr>
            <a:spLocks noGrp="1"/>
          </p:cNvSpPr>
          <p:nvPr>
            <p:ph idx="1"/>
          </p:nvPr>
        </p:nvSpPr>
        <p:spPr>
          <a:xfrm>
            <a:off x="320004" y="1414447"/>
            <a:ext cx="3864428" cy="4523365"/>
          </a:xfrm>
        </p:spPr>
        <p:txBody>
          <a:bodyPr>
            <a:normAutofit fontScale="92500" lnSpcReduction="10000"/>
          </a:bodyPr>
          <a:lstStyle/>
          <a:p>
            <a:r>
              <a:rPr lang="en-US" dirty="0" smtClean="0"/>
              <a:t>First Singularity created</a:t>
            </a:r>
          </a:p>
          <a:p>
            <a:pPr lvl="1"/>
            <a:r>
              <a:rPr lang="en-US" b="1" dirty="0" smtClean="0"/>
              <a:t>the big bang </a:t>
            </a:r>
          </a:p>
          <a:p>
            <a:pPr lvl="1"/>
            <a:r>
              <a:rPr lang="en-US" dirty="0" smtClean="0"/>
              <a:t>Time itself</a:t>
            </a:r>
          </a:p>
          <a:p>
            <a:pPr lvl="1"/>
            <a:r>
              <a:rPr lang="en-US" dirty="0" smtClean="0"/>
              <a:t>Space and inflation</a:t>
            </a:r>
          </a:p>
          <a:p>
            <a:pPr lvl="1"/>
            <a:r>
              <a:rPr lang="en-US" dirty="0" smtClean="0"/>
              <a:t>Energy/fields</a:t>
            </a:r>
          </a:p>
          <a:p>
            <a:pPr lvl="1"/>
            <a:r>
              <a:rPr lang="en-US" dirty="0" smtClean="0"/>
              <a:t>Matter/gravity</a:t>
            </a:r>
          </a:p>
          <a:p>
            <a:r>
              <a:rPr lang="en-US" dirty="0" smtClean="0"/>
              <a:t>“before” big bang event</a:t>
            </a:r>
          </a:p>
          <a:p>
            <a:pPr lvl="1"/>
            <a:r>
              <a:rPr lang="en-US" b="1" dirty="0" smtClean="0"/>
              <a:t>bit bang </a:t>
            </a:r>
          </a:p>
          <a:p>
            <a:pPr lvl="1"/>
            <a:r>
              <a:rPr lang="en-US" dirty="0" smtClean="0"/>
              <a:t>Quantum states - Bits</a:t>
            </a:r>
          </a:p>
          <a:p>
            <a:pPr lvl="1"/>
            <a:r>
              <a:rPr lang="en-US" dirty="0" smtClean="0"/>
              <a:t>Highly specialized state where dimensions united creating S/T/E/M</a:t>
            </a:r>
          </a:p>
          <a:p>
            <a:pPr lvl="1"/>
            <a:r>
              <a:rPr lang="en-US" b="1" dirty="0" smtClean="0"/>
              <a:t>a big thought?</a:t>
            </a:r>
          </a:p>
        </p:txBody>
      </p:sp>
      <p:pic>
        <p:nvPicPr>
          <p:cNvPr id="4" name="Picture 3"/>
          <p:cNvPicPr>
            <a:picLocks noChangeAspect="1"/>
          </p:cNvPicPr>
          <p:nvPr/>
        </p:nvPicPr>
        <p:blipFill>
          <a:blip r:embed="rId2"/>
          <a:stretch>
            <a:fillRect/>
          </a:stretch>
        </p:blipFill>
        <p:spPr>
          <a:xfrm>
            <a:off x="4343400" y="1318932"/>
            <a:ext cx="7848600" cy="5362575"/>
          </a:xfrm>
          <a:prstGeom prst="rect">
            <a:avLst/>
          </a:prstGeom>
        </p:spPr>
      </p:pic>
    </p:spTree>
    <p:extLst>
      <p:ext uri="{BB962C8B-B14F-4D97-AF65-F5344CB8AC3E}">
        <p14:creationId xmlns:p14="http://schemas.microsoft.com/office/powerpoint/2010/main" val="978697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03293" y="391247"/>
            <a:ext cx="9281899" cy="766221"/>
          </a:xfrm>
        </p:spPr>
        <p:txBody>
          <a:bodyPr>
            <a:normAutofit fontScale="90000"/>
          </a:bodyPr>
          <a:lstStyle/>
          <a:p>
            <a:pPr lvl="0"/>
            <a:r>
              <a:rPr lang="en-US" dirty="0" smtClean="0"/>
              <a:t>Protophysics - emergence of Space and Time</a:t>
            </a:r>
            <a:endParaRPr lang="en-US" dirty="0"/>
          </a:p>
        </p:txBody>
      </p:sp>
      <p:grpSp>
        <p:nvGrpSpPr>
          <p:cNvPr id="5" name="Group 9"/>
          <p:cNvGrpSpPr>
            <a:grpSpLocks/>
          </p:cNvGrpSpPr>
          <p:nvPr/>
        </p:nvGrpSpPr>
        <p:grpSpPr bwMode="auto">
          <a:xfrm>
            <a:off x="1987476" y="1602984"/>
            <a:ext cx="8426375" cy="4241761"/>
            <a:chOff x="152" y="924"/>
            <a:chExt cx="5392" cy="2669"/>
          </a:xfrm>
        </p:grpSpPr>
        <p:pic>
          <p:nvPicPr>
            <p:cNvPr id="6" name="Picture 4"/>
            <p:cNvPicPr>
              <a:picLocks noChangeAspect="1" noChangeArrowheads="1"/>
            </p:cNvPicPr>
            <p:nvPr/>
          </p:nvPicPr>
          <p:blipFill>
            <a:blip r:embed="rId2" cstate="print"/>
            <a:srcRect l="6004" t="20815" r="7103" b="21181"/>
            <a:stretch>
              <a:fillRect/>
            </a:stretch>
          </p:blipFill>
          <p:spPr bwMode="auto">
            <a:xfrm>
              <a:off x="152" y="924"/>
              <a:ext cx="5331" cy="2669"/>
            </a:xfrm>
            <a:prstGeom prst="rect">
              <a:avLst/>
            </a:prstGeom>
            <a:noFill/>
            <a:ln w="9525">
              <a:noFill/>
              <a:miter lim="800000"/>
              <a:headEnd/>
              <a:tailEnd/>
            </a:ln>
            <a:effectLst/>
          </p:spPr>
        </p:pic>
        <p:sp>
          <p:nvSpPr>
            <p:cNvPr id="7" name="Text Box 5"/>
            <p:cNvSpPr txBox="1">
              <a:spLocks noChangeArrowheads="1"/>
            </p:cNvSpPr>
            <p:nvPr/>
          </p:nvSpPr>
          <p:spPr bwMode="auto">
            <a:xfrm>
              <a:off x="2363" y="1295"/>
              <a:ext cx="2939" cy="739"/>
            </a:xfrm>
            <a:prstGeom prst="rect">
              <a:avLst/>
            </a:prstGeom>
            <a:solidFill>
              <a:schemeClr val="bg1"/>
            </a:solidFill>
            <a:ln w="9525">
              <a:noFill/>
              <a:miter lim="800000"/>
              <a:headEnd/>
              <a:tailEnd/>
            </a:ln>
            <a:effectLst/>
          </p:spPr>
          <p:txBody>
            <a:bodyPr wrap="square">
              <a:spAutoFit/>
            </a:bodyPr>
            <a:lstStyle/>
            <a:p>
              <a:pPr>
                <a:lnSpc>
                  <a:spcPct val="90000"/>
                </a:lnSpc>
                <a:spcBef>
                  <a:spcPct val="20000"/>
                </a:spcBef>
                <a:buClr>
                  <a:schemeClr val="accent2"/>
                </a:buClr>
                <a:buSzPct val="70000"/>
                <a:buFont typeface="Wingdings" pitchFamily="2" charset="2"/>
                <a:buNone/>
              </a:pPr>
              <a:r>
                <a:rPr lang="en-US" sz="2600" b="1" i="1" dirty="0"/>
                <a:t>Co-occurrence</a:t>
              </a:r>
              <a:r>
                <a:rPr lang="en-US" sz="2600" b="1" dirty="0"/>
                <a:t> </a:t>
              </a:r>
              <a:r>
                <a:rPr lang="en-US" sz="2600" dirty="0"/>
                <a:t>means states      </a:t>
              </a:r>
              <a:r>
                <a:rPr lang="en-US" sz="2600" dirty="0" smtClean="0"/>
                <a:t>  exist simultaneously</a:t>
              </a:r>
              <a:r>
                <a:rPr lang="en-US" sz="2600" dirty="0"/>
                <a:t>:   </a:t>
              </a:r>
              <a:r>
                <a:rPr lang="en-US" sz="2600" dirty="0" smtClean="0"/>
                <a:t>       </a:t>
              </a:r>
              <a:r>
                <a:rPr lang="en-US" sz="2600" b="1" dirty="0" smtClean="0"/>
                <a:t>Space-like</a:t>
              </a:r>
              <a:r>
                <a:rPr lang="en-US" sz="2600" dirty="0" smtClean="0"/>
                <a:t> via “+” operator</a:t>
              </a:r>
              <a:endParaRPr lang="en-US" sz="2000" dirty="0"/>
            </a:p>
          </p:txBody>
        </p:sp>
        <p:sp>
          <p:nvSpPr>
            <p:cNvPr id="8" name="Text Box 6"/>
            <p:cNvSpPr txBox="1">
              <a:spLocks noChangeArrowheads="1"/>
            </p:cNvSpPr>
            <p:nvPr/>
          </p:nvSpPr>
          <p:spPr bwMode="auto">
            <a:xfrm>
              <a:off x="2409" y="2262"/>
              <a:ext cx="3135" cy="739"/>
            </a:xfrm>
            <a:prstGeom prst="rect">
              <a:avLst/>
            </a:prstGeom>
            <a:solidFill>
              <a:schemeClr val="bg1"/>
            </a:solidFill>
            <a:ln w="9525">
              <a:noFill/>
              <a:miter lim="800000"/>
              <a:headEnd/>
              <a:tailEnd/>
            </a:ln>
            <a:effectLst/>
          </p:spPr>
          <p:txBody>
            <a:bodyPr wrap="square">
              <a:spAutoFit/>
            </a:bodyPr>
            <a:lstStyle/>
            <a:p>
              <a:pPr>
                <a:lnSpc>
                  <a:spcPct val="90000"/>
                </a:lnSpc>
                <a:spcBef>
                  <a:spcPct val="20000"/>
                </a:spcBef>
                <a:buClr>
                  <a:schemeClr val="accent2"/>
                </a:buClr>
                <a:buSzPct val="70000"/>
                <a:buFont typeface="Wingdings" pitchFamily="2" charset="2"/>
                <a:buNone/>
              </a:pPr>
              <a:r>
                <a:rPr lang="en-US" sz="2600" b="1" i="1" dirty="0"/>
                <a:t>Co-exclusion</a:t>
              </a:r>
              <a:r>
                <a:rPr lang="en-US" sz="2600" dirty="0"/>
                <a:t> means a change </a:t>
              </a:r>
              <a:r>
                <a:rPr lang="en-US" sz="2600" dirty="0" smtClean="0"/>
                <a:t> occurred </a:t>
              </a:r>
              <a:r>
                <a:rPr lang="en-US" sz="2600" dirty="0"/>
                <a:t>due to an operator: </a:t>
              </a:r>
              <a:r>
                <a:rPr lang="en-US" sz="2600" b="1" dirty="0" smtClean="0"/>
                <a:t>Time-like</a:t>
              </a:r>
              <a:r>
                <a:rPr lang="en-US" sz="2600" dirty="0" smtClean="0"/>
                <a:t> via “*” operator</a:t>
              </a:r>
              <a:endParaRPr lang="en-US" sz="2000" dirty="0"/>
            </a:p>
          </p:txBody>
        </p:sp>
      </p:grpSp>
    </p:spTree>
    <p:extLst>
      <p:ext uri="{BB962C8B-B14F-4D97-AF65-F5344CB8AC3E}">
        <p14:creationId xmlns:p14="http://schemas.microsoft.com/office/powerpoint/2010/main" val="4959986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406" y="452212"/>
            <a:ext cx="10515600" cy="612659"/>
          </a:xfrm>
        </p:spPr>
        <p:txBody>
          <a:bodyPr>
            <a:normAutofit fontScale="90000"/>
          </a:bodyPr>
          <a:lstStyle/>
          <a:p>
            <a:r>
              <a:rPr lang="en-US" dirty="0" smtClean="0"/>
              <a:t>Bio for Quantum Doug</a:t>
            </a:r>
            <a:endParaRPr lang="en-US" dirty="0"/>
          </a:p>
        </p:txBody>
      </p:sp>
      <p:sp>
        <p:nvSpPr>
          <p:cNvPr id="3" name="Content Placeholder 2"/>
          <p:cNvSpPr>
            <a:spLocks noGrp="1"/>
          </p:cNvSpPr>
          <p:nvPr>
            <p:ph idx="1"/>
          </p:nvPr>
        </p:nvSpPr>
        <p:spPr>
          <a:xfrm>
            <a:off x="812433" y="1460377"/>
            <a:ext cx="10588630" cy="4998296"/>
          </a:xfrm>
        </p:spPr>
        <p:txBody>
          <a:bodyPr>
            <a:normAutofit/>
          </a:bodyPr>
          <a:lstStyle/>
          <a:p>
            <a:pPr marL="0" indent="0">
              <a:spcBef>
                <a:spcPts val="0"/>
              </a:spcBef>
              <a:spcAft>
                <a:spcPts val="600"/>
              </a:spcAft>
              <a:buNone/>
            </a:pPr>
            <a:r>
              <a:rPr lang="en-US" sz="2600" dirty="0" smtClean="0"/>
              <a:t>Quantum Doug started programming over 45 years ago and started studying metaphysics over 40 years ago. He earned a masters degree in Electrical Engineering with master’s thesis on biofeedback devices in 1980. In 1992 and 1994 Doug was chairman of two PhysComp workshops on physics and computation. In 2002 he earned a Ph.D. in Electrical Engineering with dissertation on quantum computing. He has written over 40 papers and presentations, awarded over 10 patents and won a $1 million SBIR funding to study the connections between neural computing and quantum computing (yes there are many). He is a certified master practitioner in Neuro-Linguistics-Programming (NLP), and trained in multiple “energy” modalities. He meditates regularly and has sung for 40 years. </a:t>
            </a:r>
          </a:p>
          <a:p>
            <a:pPr marL="0" indent="0">
              <a:spcBef>
                <a:spcPts val="0"/>
              </a:spcBef>
              <a:spcAft>
                <a:spcPts val="600"/>
              </a:spcAft>
              <a:buNone/>
            </a:pPr>
            <a:r>
              <a:rPr lang="en-US" sz="2600" dirty="0" smtClean="0"/>
              <a:t>Doug spoke in Bangalore in 2014 and now he gives an update on his latest work that is going into a new book with co-author Bill Tiller.</a:t>
            </a:r>
            <a:endParaRPr lang="en-US" sz="2600" dirty="0"/>
          </a:p>
        </p:txBody>
      </p:sp>
    </p:spTree>
    <p:extLst>
      <p:ext uri="{BB962C8B-B14F-4D97-AF65-F5344CB8AC3E}">
        <p14:creationId xmlns:p14="http://schemas.microsoft.com/office/powerpoint/2010/main" val="26118211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742" y="192090"/>
            <a:ext cx="9665435" cy="1096962"/>
          </a:xfrm>
        </p:spPr>
        <p:txBody>
          <a:bodyPr>
            <a:normAutofit fontScale="90000"/>
          </a:bodyPr>
          <a:lstStyle/>
          <a:p>
            <a:pPr lvl="0">
              <a:defRPr/>
            </a:pPr>
            <a:r>
              <a:rPr lang="en-US" dirty="0" smtClean="0"/>
              <a:t>Energy of Big Bang from Bits: Coin Demo: Act I</a:t>
            </a:r>
            <a:endParaRPr lang="en-US" dirty="0"/>
          </a:p>
        </p:txBody>
      </p:sp>
      <p:sp>
        <p:nvSpPr>
          <p:cNvPr id="4" name="Rectangle 5"/>
          <p:cNvSpPr>
            <a:spLocks noChangeArrowheads="1"/>
          </p:cNvSpPr>
          <p:nvPr/>
        </p:nvSpPr>
        <p:spPr bwMode="auto">
          <a:xfrm>
            <a:off x="1735138" y="1371601"/>
            <a:ext cx="8780462" cy="113665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p>
        </p:txBody>
      </p:sp>
      <p:sp>
        <p:nvSpPr>
          <p:cNvPr id="5" name="Rectangle 4"/>
          <p:cNvSpPr>
            <a:spLocks noChangeArrowheads="1"/>
          </p:cNvSpPr>
          <p:nvPr/>
        </p:nvSpPr>
        <p:spPr bwMode="auto">
          <a:xfrm>
            <a:off x="1739900" y="2673350"/>
            <a:ext cx="8775700" cy="380365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p>
        </p:txBody>
      </p:sp>
      <p:sp>
        <p:nvSpPr>
          <p:cNvPr id="7" name="Rectangle 3"/>
          <p:cNvSpPr txBox="1">
            <a:spLocks noChangeArrowheads="1"/>
          </p:cNvSpPr>
          <p:nvPr/>
        </p:nvSpPr>
        <p:spPr>
          <a:xfrm>
            <a:off x="1752600" y="1371601"/>
            <a:ext cx="8915400" cy="5083175"/>
          </a:xfrm>
          <a:prstGeom prst="rect">
            <a:avLst/>
          </a:prstGeom>
          <a:noFill/>
        </p:spPr>
        <p:txBody>
          <a:bodyPr vert="horz" lIns="91440" tIns="45720" rIns="91440" bIns="45720" rtlCol="0">
            <a:normAutofit/>
          </a:bodyPr>
          <a:lstStyle/>
          <a:p>
            <a:pPr marL="342900" indent="-342900">
              <a:lnSpc>
                <a:spcPct val="90000"/>
              </a:lnSpc>
              <a:spcBef>
                <a:spcPct val="20000"/>
              </a:spcBef>
              <a:defRPr/>
            </a:pPr>
            <a:r>
              <a:rPr lang="en-US" sz="3200" b="1" dirty="0"/>
              <a:t>Setup:</a:t>
            </a:r>
          </a:p>
          <a:p>
            <a:pPr marL="342900" indent="-342900">
              <a:lnSpc>
                <a:spcPct val="90000"/>
              </a:lnSpc>
              <a:spcBef>
                <a:spcPct val="20000"/>
              </a:spcBef>
              <a:defRPr/>
            </a:pPr>
            <a:r>
              <a:rPr lang="en-US" sz="3200" dirty="0"/>
              <a:t>	</a:t>
            </a:r>
            <a:r>
              <a:rPr lang="en-US" sz="2600" dirty="0"/>
              <a:t>Person stands with both hands behind back</a:t>
            </a:r>
          </a:p>
          <a:p>
            <a:pPr marL="342900" indent="-342900">
              <a:lnSpc>
                <a:spcPct val="90000"/>
              </a:lnSpc>
              <a:spcBef>
                <a:spcPct val="20000"/>
              </a:spcBef>
              <a:defRPr/>
            </a:pPr>
            <a:endParaRPr lang="en-US" sz="1400" dirty="0"/>
          </a:p>
          <a:p>
            <a:pPr marL="342900" indent="-342900">
              <a:lnSpc>
                <a:spcPct val="90000"/>
              </a:lnSpc>
              <a:spcBef>
                <a:spcPct val="20000"/>
              </a:spcBef>
              <a:defRPr/>
            </a:pPr>
            <a:r>
              <a:rPr lang="en-US" sz="3200" b="1" dirty="0"/>
              <a:t>Act I part A:</a:t>
            </a:r>
            <a:r>
              <a:rPr lang="en-US" sz="3200" dirty="0"/>
              <a:t> </a:t>
            </a:r>
          </a:p>
          <a:p>
            <a:pPr marL="742950" lvl="1" indent="-285750">
              <a:lnSpc>
                <a:spcPct val="90000"/>
              </a:lnSpc>
              <a:spcBef>
                <a:spcPct val="20000"/>
              </a:spcBef>
              <a:defRPr/>
            </a:pPr>
            <a:r>
              <a:rPr lang="en-US" sz="2800" dirty="0"/>
              <a:t>Person shows hand containing a coin then hides it again</a:t>
            </a:r>
          </a:p>
          <a:p>
            <a:pPr marL="342900" indent="-342900">
              <a:lnSpc>
                <a:spcPct val="90000"/>
              </a:lnSpc>
              <a:spcBef>
                <a:spcPct val="20000"/>
              </a:spcBef>
              <a:defRPr/>
            </a:pPr>
            <a:r>
              <a:rPr lang="en-US" sz="3200" b="1" dirty="0"/>
              <a:t>Act I part B:</a:t>
            </a:r>
            <a:r>
              <a:rPr lang="en-US" sz="3200" dirty="0"/>
              <a:t> </a:t>
            </a:r>
          </a:p>
          <a:p>
            <a:pPr marL="742950" lvl="1" indent="-285750">
              <a:lnSpc>
                <a:spcPct val="90000"/>
              </a:lnSpc>
              <a:spcBef>
                <a:spcPct val="20000"/>
              </a:spcBef>
              <a:defRPr/>
            </a:pPr>
            <a:r>
              <a:rPr lang="en-US" sz="2800" dirty="0"/>
              <a:t>Person again shows a coin (indistinguishable from 1</a:t>
            </a:r>
            <a:r>
              <a:rPr lang="en-US" sz="2800" baseline="30000" dirty="0"/>
              <a:t>st</a:t>
            </a:r>
            <a:r>
              <a:rPr lang="en-US" sz="2800" dirty="0"/>
              <a:t>)</a:t>
            </a:r>
          </a:p>
          <a:p>
            <a:pPr marL="342900" indent="-342900">
              <a:lnSpc>
                <a:spcPct val="90000"/>
              </a:lnSpc>
              <a:spcBef>
                <a:spcPct val="20000"/>
              </a:spcBef>
              <a:defRPr/>
            </a:pPr>
            <a:r>
              <a:rPr lang="en-US" sz="3200" b="1" dirty="0"/>
              <a:t>Act I part C: </a:t>
            </a:r>
          </a:p>
          <a:p>
            <a:pPr marL="742950" lvl="1" indent="-285750">
              <a:lnSpc>
                <a:spcPct val="90000"/>
              </a:lnSpc>
              <a:spcBef>
                <a:spcPct val="20000"/>
              </a:spcBef>
              <a:defRPr/>
            </a:pPr>
            <a:r>
              <a:rPr lang="en-US" sz="2800" dirty="0"/>
              <a:t>Person asks: “How many coins do I have?”</a:t>
            </a:r>
          </a:p>
          <a:p>
            <a:pPr marL="342900" indent="-342900">
              <a:lnSpc>
                <a:spcPct val="90000"/>
              </a:lnSpc>
              <a:spcBef>
                <a:spcPct val="20000"/>
              </a:spcBef>
              <a:defRPr/>
            </a:pPr>
            <a:endParaRPr lang="en-US" sz="1400" dirty="0"/>
          </a:p>
          <a:p>
            <a:pPr marL="342900" indent="-342900">
              <a:lnSpc>
                <a:spcPct val="90000"/>
              </a:lnSpc>
              <a:spcBef>
                <a:spcPct val="20000"/>
              </a:spcBef>
              <a:defRPr/>
            </a:pPr>
            <a:r>
              <a:rPr lang="en-US" sz="2900" dirty="0" smtClean="0"/>
              <a:t>This represents </a:t>
            </a:r>
            <a:r>
              <a:rPr lang="en-US" sz="2900" dirty="0"/>
              <a:t>one bit: either has 1 coin or has &gt;1 coin</a:t>
            </a:r>
          </a:p>
        </p:txBody>
      </p:sp>
      <p:pic>
        <p:nvPicPr>
          <p:cNvPr id="6" name="Picture 1"/>
          <p:cNvPicPr>
            <a:picLocks noChangeAspect="1" noChangeArrowheads="1"/>
          </p:cNvPicPr>
          <p:nvPr/>
        </p:nvPicPr>
        <p:blipFill>
          <a:blip r:embed="rId2" cstate="print"/>
          <a:srcRect/>
          <a:stretch>
            <a:fillRect/>
          </a:stretch>
        </p:blipFill>
        <p:spPr bwMode="auto">
          <a:xfrm>
            <a:off x="3979814" y="2732816"/>
            <a:ext cx="497249" cy="510598"/>
          </a:xfrm>
          <a:prstGeom prst="rect">
            <a:avLst/>
          </a:prstGeom>
          <a:noFill/>
          <a:ln w="9525">
            <a:noFill/>
            <a:miter lim="800000"/>
            <a:headEnd/>
            <a:tailEnd/>
          </a:ln>
        </p:spPr>
      </p:pic>
      <p:pic>
        <p:nvPicPr>
          <p:cNvPr id="8" name="Picture 1"/>
          <p:cNvPicPr>
            <a:picLocks noChangeAspect="1" noChangeArrowheads="1"/>
          </p:cNvPicPr>
          <p:nvPr/>
        </p:nvPicPr>
        <p:blipFill>
          <a:blip r:embed="rId3" cstate="print"/>
          <a:srcRect/>
          <a:stretch>
            <a:fillRect/>
          </a:stretch>
        </p:blipFill>
        <p:spPr bwMode="auto">
          <a:xfrm>
            <a:off x="3982313" y="3679695"/>
            <a:ext cx="497249" cy="510598"/>
          </a:xfrm>
          <a:prstGeom prst="rect">
            <a:avLst/>
          </a:prstGeom>
          <a:noFill/>
          <a:ln w="9525">
            <a:noFill/>
            <a:miter lim="800000"/>
            <a:headEnd/>
            <a:tailEnd/>
          </a:ln>
        </p:spPr>
      </p:pic>
    </p:spTree>
    <p:extLst>
      <p:ext uri="{BB962C8B-B14F-4D97-AF65-F5344CB8AC3E}">
        <p14:creationId xmlns:p14="http://schemas.microsoft.com/office/powerpoint/2010/main" val="358468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fade">
                                      <p:cBhvr>
                                        <p:cTn id="17" dur="500"/>
                                        <p:tgtEl>
                                          <p:spTgt spid="7">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xEl>
                                              <p:pRg st="4" end="4"/>
                                            </p:txEl>
                                          </p:spTgt>
                                        </p:tgtEl>
                                        <p:attrNameLst>
                                          <p:attrName>style.visibility</p:attrName>
                                        </p:attrNameLst>
                                      </p:cBhvr>
                                      <p:to>
                                        <p:strVal val="visible"/>
                                      </p:to>
                                    </p:set>
                                    <p:animEffect transition="in" filter="fade">
                                      <p:cBhvr>
                                        <p:cTn id="20" dur="500"/>
                                        <p:tgtEl>
                                          <p:spTgt spid="7">
                                            <p:txEl>
                                              <p:pRg st="4" end="4"/>
                                            </p:txEl>
                                          </p:spTgt>
                                        </p:tgtEl>
                                      </p:cBhvr>
                                    </p:animEffec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fade">
                                      <p:cBhvr>
                                        <p:cTn id="27" dur="500"/>
                                        <p:tgtEl>
                                          <p:spTgt spid="7">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6" end="6"/>
                                            </p:txEl>
                                          </p:spTgt>
                                        </p:tgtEl>
                                        <p:attrNameLst>
                                          <p:attrName>style.visibility</p:attrName>
                                        </p:attrNameLst>
                                      </p:cBhvr>
                                      <p:to>
                                        <p:strVal val="visible"/>
                                      </p:to>
                                    </p:set>
                                    <p:animEffect transition="in" filter="fade">
                                      <p:cBhvr>
                                        <p:cTn id="30" dur="500"/>
                                        <p:tgtEl>
                                          <p:spTgt spid="7">
                                            <p:txEl>
                                              <p:pRg st="6" end="6"/>
                                            </p:txEl>
                                          </p:spTgt>
                                        </p:tgtEl>
                                      </p:cBhvr>
                                    </p:animEffec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fade">
                                      <p:cBhvr>
                                        <p:cTn id="37" dur="500"/>
                                        <p:tgtEl>
                                          <p:spTgt spid="7">
                                            <p:txEl>
                                              <p:pRg st="7" end="7"/>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xEl>
                                              <p:pRg st="8" end="8"/>
                                            </p:txEl>
                                          </p:spTgt>
                                        </p:tgtEl>
                                        <p:attrNameLst>
                                          <p:attrName>style.visibility</p:attrName>
                                        </p:attrNameLst>
                                      </p:cBhvr>
                                      <p:to>
                                        <p:strVal val="visible"/>
                                      </p:to>
                                    </p:set>
                                    <p:animEffect transition="in" filter="fade">
                                      <p:cBhvr>
                                        <p:cTn id="40" dur="500"/>
                                        <p:tgtEl>
                                          <p:spTgt spid="7">
                                            <p:txEl>
                                              <p:pRg st="8" end="8"/>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xEl>
                                              <p:pRg st="10" end="10"/>
                                            </p:txEl>
                                          </p:spTgt>
                                        </p:tgtEl>
                                        <p:attrNameLst>
                                          <p:attrName>style.visibility</p:attrName>
                                        </p:attrNameLst>
                                      </p:cBhvr>
                                      <p:to>
                                        <p:strVal val="visible"/>
                                      </p:to>
                                    </p:set>
                                    <p:animEffect transition="in" filter="fade">
                                      <p:cBhvr>
                                        <p:cTn id="45"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686" y="262149"/>
            <a:ext cx="7391400" cy="1096962"/>
          </a:xfrm>
        </p:spPr>
        <p:txBody>
          <a:bodyPr/>
          <a:lstStyle/>
          <a:p>
            <a:r>
              <a:rPr lang="en-US" dirty="0" smtClean="0"/>
              <a:t>Coin Demo (continued)</a:t>
            </a:r>
            <a:endParaRPr lang="en-US" dirty="0"/>
          </a:p>
        </p:txBody>
      </p:sp>
      <p:sp>
        <p:nvSpPr>
          <p:cNvPr id="4" name="Rectangle 5"/>
          <p:cNvSpPr>
            <a:spLocks noChangeArrowheads="1"/>
          </p:cNvSpPr>
          <p:nvPr/>
        </p:nvSpPr>
        <p:spPr bwMode="auto">
          <a:xfrm>
            <a:off x="1752600" y="3721310"/>
            <a:ext cx="8586788" cy="2362200"/>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p>
        </p:txBody>
      </p:sp>
      <p:sp>
        <p:nvSpPr>
          <p:cNvPr id="5" name="Rectangle 4"/>
          <p:cNvSpPr>
            <a:spLocks noChangeArrowheads="1"/>
          </p:cNvSpPr>
          <p:nvPr/>
        </p:nvSpPr>
        <p:spPr bwMode="auto">
          <a:xfrm>
            <a:off x="1752600" y="1359111"/>
            <a:ext cx="8585616" cy="2238531"/>
          </a:xfrm>
          <a:prstGeom prst="rect">
            <a:avLst/>
          </a:prstGeom>
          <a:solidFill>
            <a:schemeClr val="accent1">
              <a:lumMod val="40000"/>
              <a:lumOff val="60000"/>
            </a:schemeClr>
          </a:solidFill>
          <a:ln w="9525">
            <a:solidFill>
              <a:schemeClr val="tx1"/>
            </a:solidFill>
            <a:miter lim="800000"/>
            <a:headEnd/>
            <a:tailEnd/>
          </a:ln>
          <a:effectLst/>
        </p:spPr>
        <p:txBody>
          <a:bodyPr wrap="none" anchor="ctr"/>
          <a:lstStyle/>
          <a:p>
            <a:endParaRPr lang="en-US"/>
          </a:p>
        </p:txBody>
      </p:sp>
      <p:sp>
        <p:nvSpPr>
          <p:cNvPr id="6" name="Rectangle 3"/>
          <p:cNvSpPr txBox="1">
            <a:spLocks noChangeArrowheads="1"/>
          </p:cNvSpPr>
          <p:nvPr/>
        </p:nvSpPr>
        <p:spPr>
          <a:xfrm>
            <a:off x="1981200" y="1359111"/>
            <a:ext cx="8458200" cy="5066403"/>
          </a:xfrm>
          <a:prstGeom prst="rect">
            <a:avLst/>
          </a:prstGeom>
        </p:spPr>
        <p:txBody>
          <a:bodyPr vert="horz" lIns="91440" tIns="45720" rIns="91440" bIns="45720" rtlCol="0">
            <a:normAutofit/>
          </a:bodyPr>
          <a:lstStyle/>
          <a:p>
            <a:pPr marL="342900" indent="-342900">
              <a:spcBef>
                <a:spcPct val="20000"/>
              </a:spcBef>
              <a:defRPr/>
            </a:pPr>
            <a:r>
              <a:rPr lang="en-US" sz="3400" b="1" dirty="0"/>
              <a:t>Act II:</a:t>
            </a:r>
            <a:r>
              <a:rPr lang="en-US" sz="3200" dirty="0"/>
              <a:t> </a:t>
            </a:r>
            <a:endParaRPr lang="en-US" sz="3200" dirty="0" smtClean="0"/>
          </a:p>
          <a:p>
            <a:pPr marL="342900" indent="-342900">
              <a:spcBef>
                <a:spcPct val="20000"/>
              </a:spcBef>
              <a:defRPr/>
            </a:pPr>
            <a:r>
              <a:rPr lang="en-US" sz="2800" dirty="0" smtClean="0"/>
              <a:t>Person now holds </a:t>
            </a:r>
            <a:r>
              <a:rPr lang="en-US" sz="2800" dirty="0"/>
              <a:t>out hand showing two identical coins</a:t>
            </a:r>
          </a:p>
          <a:p>
            <a:pPr marL="742950" lvl="1" indent="-285750">
              <a:spcBef>
                <a:spcPct val="20000"/>
              </a:spcBef>
              <a:defRPr/>
            </a:pPr>
            <a:r>
              <a:rPr lang="en-US" sz="2400" dirty="0" smtClean="0"/>
              <a:t>                      </a:t>
            </a:r>
          </a:p>
          <a:p>
            <a:pPr marL="342900" indent="-342900">
              <a:spcBef>
                <a:spcPct val="20000"/>
              </a:spcBef>
              <a:defRPr/>
            </a:pPr>
            <a:r>
              <a:rPr lang="en-US" sz="3200" dirty="0" smtClean="0"/>
              <a:t>We </a:t>
            </a:r>
            <a:r>
              <a:rPr lang="en-US" sz="3200" dirty="0"/>
              <a:t>receive one bit since ambiguity is resolved!</a:t>
            </a:r>
          </a:p>
          <a:p>
            <a:pPr marL="342900" indent="-342900">
              <a:spcBef>
                <a:spcPct val="20000"/>
              </a:spcBef>
              <a:defRPr/>
            </a:pPr>
            <a:endParaRPr lang="en-US" sz="1400" dirty="0"/>
          </a:p>
          <a:p>
            <a:pPr marL="342900" indent="-342900">
              <a:spcBef>
                <a:spcPct val="20000"/>
              </a:spcBef>
              <a:defRPr/>
            </a:pPr>
            <a:r>
              <a:rPr lang="en-US" sz="3400" b="1" dirty="0"/>
              <a:t>Act III:</a:t>
            </a:r>
            <a:r>
              <a:rPr lang="en-US" sz="3200" dirty="0"/>
              <a:t> </a:t>
            </a:r>
            <a:r>
              <a:rPr lang="en-US" sz="3200" dirty="0" smtClean="0"/>
              <a:t> co-occurrence</a:t>
            </a:r>
            <a:endParaRPr lang="en-US" sz="3200" dirty="0"/>
          </a:p>
          <a:p>
            <a:pPr marL="742950" lvl="1" indent="-285750">
              <a:spcBef>
                <a:spcPct val="20000"/>
              </a:spcBef>
              <a:defRPr/>
            </a:pPr>
            <a:r>
              <a:rPr lang="en-US" sz="2800" dirty="0"/>
              <a:t>Asks: “</a:t>
            </a:r>
            <a:r>
              <a:rPr lang="en-US" sz="2800" i="1" dirty="0"/>
              <a:t>Where</a:t>
            </a:r>
            <a:r>
              <a:rPr lang="en-US" sz="2800" dirty="0"/>
              <a:t> did the bit of information come from</a:t>
            </a:r>
            <a:r>
              <a:rPr lang="en-US" sz="2800" dirty="0" smtClean="0"/>
              <a:t>?”</a:t>
            </a:r>
            <a:endParaRPr lang="en-US" sz="1600" dirty="0"/>
          </a:p>
          <a:p>
            <a:pPr marL="342900" indent="-342900">
              <a:spcBef>
                <a:spcPct val="20000"/>
              </a:spcBef>
              <a:defRPr/>
            </a:pPr>
            <a:r>
              <a:rPr lang="en-US" sz="3200" dirty="0"/>
              <a:t>Answer: </a:t>
            </a:r>
            <a:r>
              <a:rPr lang="en-US" sz="3200" i="1" dirty="0"/>
              <a:t>Simultaneous</a:t>
            </a:r>
            <a:r>
              <a:rPr lang="en-US" sz="3200" dirty="0"/>
              <a:t> presence of the 2 coins</a:t>
            </a:r>
            <a:r>
              <a:rPr lang="en-US" sz="3200" dirty="0" smtClean="0"/>
              <a:t>!</a:t>
            </a:r>
          </a:p>
          <a:p>
            <a:pPr marL="342900" indent="-342900">
              <a:spcBef>
                <a:spcPct val="20000"/>
              </a:spcBef>
              <a:defRPr/>
            </a:pPr>
            <a:r>
              <a:rPr lang="en-US" sz="3000" dirty="0" smtClean="0"/>
              <a:t>Landauer Principle: info creation = effective Energy</a:t>
            </a:r>
            <a:endParaRPr lang="en-US" sz="3000" dirty="0"/>
          </a:p>
        </p:txBody>
      </p:sp>
      <p:sp>
        <p:nvSpPr>
          <p:cNvPr id="7" name="Text Box 6"/>
          <p:cNvSpPr txBox="1">
            <a:spLocks noChangeArrowheads="1"/>
          </p:cNvSpPr>
          <p:nvPr/>
        </p:nvSpPr>
        <p:spPr bwMode="auto">
          <a:xfrm>
            <a:off x="653143" y="6130170"/>
            <a:ext cx="11001828" cy="584775"/>
          </a:xfrm>
          <a:prstGeom prst="rect">
            <a:avLst/>
          </a:prstGeom>
          <a:noFill/>
          <a:ln w="9525">
            <a:solidFill>
              <a:srgbClr val="00B050"/>
            </a:solidFill>
            <a:miter lim="800000"/>
            <a:headEnd/>
            <a:tailEnd/>
          </a:ln>
          <a:effectLst/>
        </p:spPr>
        <p:txBody>
          <a:bodyPr wrap="square">
            <a:spAutoFit/>
          </a:bodyPr>
          <a:lstStyle/>
          <a:p>
            <a:pPr>
              <a:spcBef>
                <a:spcPct val="50000"/>
              </a:spcBef>
            </a:pPr>
            <a:r>
              <a:rPr lang="en-US" sz="3200" i="1" u="sng" dirty="0"/>
              <a:t>Non-Shannon space-like information </a:t>
            </a:r>
            <a:r>
              <a:rPr lang="en-US" sz="3200" dirty="0"/>
              <a:t>derives from simultaneity!</a:t>
            </a:r>
          </a:p>
        </p:txBody>
      </p:sp>
      <p:pic>
        <p:nvPicPr>
          <p:cNvPr id="64513" name="Picture 1"/>
          <p:cNvPicPr>
            <a:picLocks noChangeAspect="1" noChangeArrowheads="1"/>
          </p:cNvPicPr>
          <p:nvPr/>
        </p:nvPicPr>
        <p:blipFill>
          <a:blip r:embed="rId2" cstate="print"/>
          <a:srcRect/>
          <a:stretch>
            <a:fillRect/>
          </a:stretch>
        </p:blipFill>
        <p:spPr bwMode="auto">
          <a:xfrm>
            <a:off x="2553250" y="2400538"/>
            <a:ext cx="611073" cy="627478"/>
          </a:xfrm>
          <a:prstGeom prst="rect">
            <a:avLst/>
          </a:prstGeom>
          <a:noFill/>
          <a:ln w="9525">
            <a:noFill/>
            <a:miter lim="800000"/>
            <a:headEnd/>
            <a:tailEnd/>
          </a:ln>
        </p:spPr>
      </p:pic>
      <p:pic>
        <p:nvPicPr>
          <p:cNvPr id="9" name="Picture 1"/>
          <p:cNvPicPr>
            <a:picLocks noChangeAspect="1" noChangeArrowheads="1"/>
          </p:cNvPicPr>
          <p:nvPr/>
        </p:nvPicPr>
        <p:blipFill>
          <a:blip r:embed="rId2" cstate="print"/>
          <a:srcRect/>
          <a:stretch>
            <a:fillRect/>
          </a:stretch>
        </p:blipFill>
        <p:spPr bwMode="auto">
          <a:xfrm>
            <a:off x="3215315" y="2403035"/>
            <a:ext cx="611073" cy="627478"/>
          </a:xfrm>
          <a:prstGeom prst="rect">
            <a:avLst/>
          </a:prstGeom>
          <a:noFill/>
          <a:ln w="9525">
            <a:noFill/>
            <a:miter lim="800000"/>
            <a:headEnd/>
            <a:tailEnd/>
          </a:ln>
        </p:spPr>
      </p:pic>
    </p:spTree>
    <p:extLst>
      <p:ext uri="{BB962C8B-B14F-4D97-AF65-F5344CB8AC3E}">
        <p14:creationId xmlns:p14="http://schemas.microsoft.com/office/powerpoint/2010/main" val="11511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6451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6">
                                            <p:txEl>
                                              <p:pRg st="6" end="6"/>
                                            </p:txEl>
                                          </p:spTgt>
                                        </p:tgtEl>
                                        <p:attrNameLst>
                                          <p:attrName>style.visibility</p:attrName>
                                        </p:attrNameLst>
                                      </p:cBhvr>
                                      <p:to>
                                        <p:strVal val="visible"/>
                                      </p:to>
                                    </p:set>
                                    <p:animEffect transition="in" filter="fade">
                                      <p:cBhvr>
                                        <p:cTn id="30" dur="500"/>
                                        <p:tgtEl>
                                          <p:spTgt spid="6">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xEl>
                                              <p:pRg st="8" end="8"/>
                                            </p:txEl>
                                          </p:spTgt>
                                        </p:tgtEl>
                                        <p:attrNameLst>
                                          <p:attrName>style.visibility</p:attrName>
                                        </p:attrNameLst>
                                      </p:cBhvr>
                                      <p:to>
                                        <p:strVal val="visible"/>
                                      </p:to>
                                    </p:set>
                                    <p:animEffect transition="in" filter="fade">
                                      <p:cBhvr>
                                        <p:cTn id="40" dur="500"/>
                                        <p:tgtEl>
                                          <p:spTgt spid="6">
                                            <p:txEl>
                                              <p:pRg st="8" end="8"/>
                                            </p:txEl>
                                          </p:spTgt>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1" y="338670"/>
            <a:ext cx="7775145" cy="564300"/>
          </a:xfrm>
        </p:spPr>
        <p:txBody>
          <a:bodyPr>
            <a:normAutofit fontScale="90000"/>
          </a:bodyPr>
          <a:lstStyle/>
          <a:p>
            <a:r>
              <a:rPr lang="en-US" dirty="0" smtClean="0"/>
              <a:t>Statistics and Source Science</a:t>
            </a:r>
            <a:endParaRPr lang="en-US" dirty="0"/>
          </a:p>
        </p:txBody>
      </p:sp>
      <p:sp>
        <p:nvSpPr>
          <p:cNvPr id="3" name="Content Placeholder 2"/>
          <p:cNvSpPr>
            <a:spLocks noGrp="1"/>
          </p:cNvSpPr>
          <p:nvPr>
            <p:ph idx="1"/>
          </p:nvPr>
        </p:nvSpPr>
        <p:spPr>
          <a:xfrm>
            <a:off x="355601" y="1083020"/>
            <a:ext cx="10696785" cy="5220227"/>
          </a:xfrm>
        </p:spPr>
        <p:txBody>
          <a:bodyPr>
            <a:normAutofit/>
          </a:bodyPr>
          <a:lstStyle/>
          <a:p>
            <a:r>
              <a:rPr lang="en-US" dirty="0"/>
              <a:t>Probabilities are intrinsic </a:t>
            </a:r>
            <a:r>
              <a:rPr lang="en-US" dirty="0" smtClean="0"/>
              <a:t>(or global knowledge or </a:t>
            </a:r>
            <a:r>
              <a:rPr lang="en-US" dirty="0"/>
              <a:t>for all time)</a:t>
            </a:r>
          </a:p>
          <a:p>
            <a:r>
              <a:rPr lang="en-US" dirty="0" smtClean="0"/>
              <a:t>Quantum states are statistical due to superposition</a:t>
            </a:r>
          </a:p>
          <a:p>
            <a:r>
              <a:rPr lang="en-US" dirty="0" smtClean="0"/>
              <a:t>Schrodinger’s cat (what scale does superposition end?)</a:t>
            </a:r>
          </a:p>
          <a:p>
            <a:r>
              <a:rPr lang="en-US" dirty="0"/>
              <a:t>Classical statistics </a:t>
            </a:r>
            <a:r>
              <a:rPr lang="en-US" dirty="0" smtClean="0"/>
              <a:t>– randomness and countable states</a:t>
            </a:r>
          </a:p>
          <a:p>
            <a:r>
              <a:rPr lang="en-US" dirty="0" smtClean="0"/>
              <a:t>Bose-Einstein</a:t>
            </a:r>
            <a:r>
              <a:rPr lang="en-US" dirty="0"/>
              <a:t> statistics</a:t>
            </a:r>
            <a:r>
              <a:rPr lang="en-US" dirty="0" smtClean="0"/>
              <a:t> </a:t>
            </a:r>
            <a:r>
              <a:rPr lang="en-US" dirty="0"/>
              <a:t>– countable </a:t>
            </a:r>
            <a:r>
              <a:rPr lang="en-US" b="1" i="1" dirty="0" smtClean="0"/>
              <a:t>indistinguishable</a:t>
            </a:r>
            <a:r>
              <a:rPr lang="en-US" dirty="0" smtClean="0"/>
              <a:t> states</a:t>
            </a:r>
            <a:endParaRPr lang="en-US" dirty="0"/>
          </a:p>
          <a:p>
            <a:r>
              <a:rPr lang="en-US" dirty="0"/>
              <a:t>Bell statistics </a:t>
            </a:r>
            <a:r>
              <a:rPr lang="en-US" dirty="0" smtClean="0"/>
              <a:t>– </a:t>
            </a:r>
            <a:r>
              <a:rPr lang="en-US" b="1" i="1" dirty="0" smtClean="0"/>
              <a:t>correlations</a:t>
            </a:r>
            <a:r>
              <a:rPr lang="en-US" dirty="0" smtClean="0"/>
              <a:t> above classical statistics (non-local)</a:t>
            </a:r>
          </a:p>
          <a:p>
            <a:r>
              <a:rPr lang="en-US" dirty="0" smtClean="0"/>
              <a:t>Retrocausation statistics – </a:t>
            </a:r>
            <a:r>
              <a:rPr lang="en-US" b="1" i="1" dirty="0"/>
              <a:t>correlations</a:t>
            </a:r>
            <a:r>
              <a:rPr lang="en-US" dirty="0"/>
              <a:t> above classical statistics</a:t>
            </a:r>
          </a:p>
          <a:p>
            <a:r>
              <a:rPr lang="en-US" dirty="0" smtClean="0"/>
              <a:t>Statistics, Infor </a:t>
            </a:r>
            <a:r>
              <a:rPr lang="en-US" dirty="0"/>
              <a:t>and </a:t>
            </a:r>
            <a:r>
              <a:rPr lang="en-US" dirty="0" smtClean="0"/>
              <a:t>Entropy – Maxwell’s demon </a:t>
            </a:r>
            <a:endParaRPr lang="en-US" dirty="0"/>
          </a:p>
          <a:p>
            <a:r>
              <a:rPr lang="en-US" dirty="0"/>
              <a:t>CAMS/Correlithms and standard </a:t>
            </a:r>
            <a:r>
              <a:rPr lang="en-US" dirty="0" smtClean="0"/>
              <a:t>distance/radius</a:t>
            </a:r>
          </a:p>
          <a:p>
            <a:r>
              <a:rPr lang="en-US" dirty="0" smtClean="0"/>
              <a:t>Shor’s algorithm requires infinite precision floating point numbers.</a:t>
            </a:r>
          </a:p>
        </p:txBody>
      </p:sp>
      <p:pic>
        <p:nvPicPr>
          <p:cNvPr id="4" name="Picture 15"/>
          <p:cNvPicPr>
            <a:picLocks noChangeAspect="1" noChangeArrowheads="1"/>
          </p:cNvPicPr>
          <p:nvPr/>
        </p:nvPicPr>
        <p:blipFill>
          <a:blip r:embed="rId2" cstate="print"/>
          <a:srcRect/>
          <a:stretch>
            <a:fillRect/>
          </a:stretch>
        </p:blipFill>
        <p:spPr bwMode="auto">
          <a:xfrm>
            <a:off x="8846069" y="268345"/>
            <a:ext cx="858001" cy="690272"/>
          </a:xfrm>
          <a:prstGeom prst="rect">
            <a:avLst/>
          </a:prstGeom>
          <a:noFill/>
          <a:ln w="9525">
            <a:noFill/>
            <a:miter lim="800000"/>
            <a:headEnd/>
            <a:tailEnd/>
          </a:ln>
          <a:effectLst/>
        </p:spPr>
      </p:pic>
      <p:pic>
        <p:nvPicPr>
          <p:cNvPr id="4098" name="Picture 2" descr="https://upload.wikimedia.org/wikipedia/commons/thumb/9/91/Schrodingers_cat.svg/1024px-Schrodingers_cat.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9030" y="1694797"/>
            <a:ext cx="2825977" cy="1505620"/>
          </a:xfrm>
          <a:prstGeom prst="rect">
            <a:avLst/>
          </a:prstGeom>
          <a:noFill/>
          <a:ln>
            <a:solidFill>
              <a:srgbClr val="00B0F0"/>
            </a:solidFill>
          </a:ln>
          <a:extLst>
            <a:ext uri="{909E8E84-426E-40DD-AFC4-6F175D3DCCD1}">
              <a14:hiddenFill xmlns:a14="http://schemas.microsoft.com/office/drawing/2010/main">
                <a:solidFill>
                  <a:srgbClr val="FFFFFF"/>
                </a:solidFill>
              </a14:hiddenFill>
            </a:ext>
          </a:extLst>
        </p:spPr>
      </p:pic>
      <p:pic>
        <p:nvPicPr>
          <p:cNvPr id="5" name="Picture 2" descr="Image result for images of maxwells demon"/>
          <p:cNvPicPr>
            <a:picLocks noChangeAspect="1" noChangeArrowheads="1"/>
          </p:cNvPicPr>
          <p:nvPr/>
        </p:nvPicPr>
        <p:blipFill rotWithShape="1">
          <a:blip r:embed="rId4">
            <a:extLst>
              <a:ext uri="{28A0092B-C50C-407E-A947-70E740481C1C}">
                <a14:useLocalDpi xmlns:a14="http://schemas.microsoft.com/office/drawing/2010/main" val="0"/>
              </a:ext>
            </a:extLst>
          </a:blip>
          <a:srcRect l="3906" t="29725" r="4450" b="6852"/>
          <a:stretch/>
        </p:blipFill>
        <p:spPr bwMode="auto">
          <a:xfrm>
            <a:off x="9761217" y="4526281"/>
            <a:ext cx="2343456" cy="12052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perposition probability twin slit"/>
          <p:cNvPicPr>
            <a:picLocks noChangeAspect="1" noChangeArrowheads="1"/>
          </p:cNvPicPr>
          <p:nvPr/>
        </p:nvPicPr>
        <p:blipFill rotWithShape="1">
          <a:blip r:embed="rId5">
            <a:extLst>
              <a:ext uri="{28A0092B-C50C-407E-A947-70E740481C1C}">
                <a14:useLocalDpi xmlns:a14="http://schemas.microsoft.com/office/drawing/2010/main" val="0"/>
              </a:ext>
            </a:extLst>
          </a:blip>
          <a:srcRect t="49455"/>
          <a:stretch/>
        </p:blipFill>
        <p:spPr bwMode="auto">
          <a:xfrm>
            <a:off x="10132541" y="193158"/>
            <a:ext cx="1792466" cy="1401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75092" y="6230831"/>
            <a:ext cx="8220289" cy="523220"/>
          </a:xfrm>
          <a:prstGeom prst="rect">
            <a:avLst/>
          </a:prstGeom>
          <a:noFill/>
          <a:ln>
            <a:solidFill>
              <a:srgbClr val="00B050"/>
            </a:solidFill>
          </a:ln>
        </p:spPr>
        <p:txBody>
          <a:bodyPr wrap="square" rtlCol="0">
            <a:spAutoFit/>
          </a:bodyPr>
          <a:lstStyle/>
          <a:p>
            <a:pPr algn="ctr"/>
            <a:r>
              <a:rPr lang="en-US" sz="2800" dirty="0" smtClean="0"/>
              <a:t>The mind is source code programming the probabilities</a:t>
            </a:r>
            <a:endParaRPr lang="en-US" sz="2800" dirty="0"/>
          </a:p>
        </p:txBody>
      </p:sp>
    </p:spTree>
    <p:extLst>
      <p:ext uri="{BB962C8B-B14F-4D97-AF65-F5344CB8AC3E}">
        <p14:creationId xmlns:p14="http://schemas.microsoft.com/office/powerpoint/2010/main" val="255487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343" y="216845"/>
            <a:ext cx="10880515" cy="981760"/>
          </a:xfrm>
        </p:spPr>
        <p:txBody>
          <a:bodyPr>
            <a:normAutofit/>
          </a:bodyPr>
          <a:lstStyle/>
          <a:p>
            <a:r>
              <a:rPr lang="en-US" dirty="0" smtClean="0"/>
              <a:t>How do Fermions and Bosons know to do this?</a:t>
            </a:r>
            <a:endParaRPr lang="en-US" dirty="0"/>
          </a:p>
        </p:txBody>
      </p:sp>
      <p:pic>
        <p:nvPicPr>
          <p:cNvPr id="4" name="Picture 2" descr="Image result for image of bose statist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817" y="1346886"/>
            <a:ext cx="6369285" cy="49158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result for image of bose statis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313" y="2698257"/>
            <a:ext cx="5340309" cy="29193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228703" y="1329503"/>
            <a:ext cx="4596713" cy="1077218"/>
          </a:xfrm>
          <a:prstGeom prst="rect">
            <a:avLst/>
          </a:prstGeom>
          <a:noFill/>
        </p:spPr>
        <p:txBody>
          <a:bodyPr wrap="square" rtlCol="0">
            <a:spAutoFit/>
          </a:bodyPr>
          <a:lstStyle/>
          <a:p>
            <a:r>
              <a:rPr lang="en-US" sz="3200" dirty="0" smtClean="0"/>
              <a:t>Fundamental topology must create these rules</a:t>
            </a:r>
            <a:endParaRPr lang="en-US" sz="3200" dirty="0"/>
          </a:p>
        </p:txBody>
      </p:sp>
    </p:spTree>
    <p:extLst>
      <p:ext uri="{BB962C8B-B14F-4D97-AF65-F5344CB8AC3E}">
        <p14:creationId xmlns:p14="http://schemas.microsoft.com/office/powerpoint/2010/main" val="20237621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9161625" y="1627971"/>
            <a:ext cx="1610067" cy="1386646"/>
            <a:chOff x="10211355" y="1682010"/>
            <a:chExt cx="1610067" cy="1386646"/>
          </a:xfrm>
        </p:grpSpPr>
        <p:pic>
          <p:nvPicPr>
            <p:cNvPr id="140" name="Picture 139"/>
            <p:cNvPicPr/>
            <p:nvPr/>
          </p:nvPicPr>
          <p:blipFill>
            <a:blip r:embed="rId3" cstate="print"/>
            <a:srcRect t="7442"/>
            <a:stretch>
              <a:fillRect/>
            </a:stretch>
          </p:blipFill>
          <p:spPr bwMode="auto">
            <a:xfrm>
              <a:off x="10211355" y="1682010"/>
              <a:ext cx="1462982" cy="1194916"/>
            </a:xfrm>
            <a:prstGeom prst="rect">
              <a:avLst/>
            </a:prstGeom>
            <a:noFill/>
            <a:ln w="9525">
              <a:noFill/>
              <a:miter lim="800000"/>
              <a:headEnd/>
              <a:tailEnd/>
            </a:ln>
          </p:spPr>
        </p:pic>
        <p:sp>
          <p:nvSpPr>
            <p:cNvPr id="141" name="TextBox 140"/>
            <p:cNvSpPr txBox="1"/>
            <p:nvPr/>
          </p:nvSpPr>
          <p:spPr>
            <a:xfrm>
              <a:off x="10425504" y="2699324"/>
              <a:ext cx="1395918" cy="369332"/>
            </a:xfrm>
            <a:prstGeom prst="rect">
              <a:avLst/>
            </a:prstGeom>
            <a:noFill/>
          </p:spPr>
          <p:txBody>
            <a:bodyPr wrap="square" rtlCol="0">
              <a:spAutoFit/>
            </a:bodyPr>
            <a:lstStyle/>
            <a:p>
              <a:r>
                <a:rPr lang="en-US" dirty="0" smtClean="0"/>
                <a:t>quaternions</a:t>
              </a:r>
              <a:endParaRPr lang="en-US" dirty="0"/>
            </a:p>
          </p:txBody>
        </p:sp>
      </p:grpSp>
      <p:pic>
        <p:nvPicPr>
          <p:cNvPr id="111" name="Picture 1"/>
          <p:cNvPicPr>
            <a:picLocks noChangeAspect="1" noChangeArrowheads="1"/>
          </p:cNvPicPr>
          <p:nvPr/>
        </p:nvPicPr>
        <p:blipFill>
          <a:blip r:embed="rId4" cstate="print"/>
          <a:srcRect/>
          <a:stretch>
            <a:fillRect/>
          </a:stretch>
        </p:blipFill>
        <p:spPr bwMode="auto">
          <a:xfrm>
            <a:off x="3090529" y="5011174"/>
            <a:ext cx="1646365" cy="1280506"/>
          </a:xfrm>
          <a:prstGeom prst="rect">
            <a:avLst/>
          </a:prstGeom>
          <a:noFill/>
          <a:ln w="9525">
            <a:noFill/>
            <a:miter lim="800000"/>
            <a:headEnd/>
            <a:tailEnd/>
          </a:ln>
        </p:spPr>
      </p:pic>
      <p:sp>
        <p:nvSpPr>
          <p:cNvPr id="2" name="Title 1"/>
          <p:cNvSpPr>
            <a:spLocks noGrp="1"/>
          </p:cNvSpPr>
          <p:nvPr>
            <p:ph type="title"/>
          </p:nvPr>
        </p:nvSpPr>
        <p:spPr>
          <a:xfrm>
            <a:off x="247270" y="231023"/>
            <a:ext cx="11267621" cy="639671"/>
          </a:xfrm>
        </p:spPr>
        <p:txBody>
          <a:bodyPr>
            <a:normAutofit fontScale="90000"/>
          </a:bodyPr>
          <a:lstStyle/>
          <a:p>
            <a:r>
              <a:rPr lang="en-US" dirty="0" smtClean="0"/>
              <a:t>What are quantum states? – geometric algebra 101</a:t>
            </a:r>
            <a:endParaRPr lang="en-US" dirty="0"/>
          </a:p>
        </p:txBody>
      </p:sp>
      <p:pic>
        <p:nvPicPr>
          <p:cNvPr id="4" name="Content Placeholder 3"/>
          <p:cNvPicPr>
            <a:picLocks noGrp="1"/>
          </p:cNvPicPr>
          <p:nvPr>
            <p:ph idx="1"/>
          </p:nvPr>
        </p:nvPicPr>
        <p:blipFill rotWithShape="1">
          <a:blip r:embed="rId5"/>
          <a:srcRect l="56260" b="39841"/>
          <a:stretch/>
        </p:blipFill>
        <p:spPr>
          <a:xfrm>
            <a:off x="3003664" y="1860378"/>
            <a:ext cx="1733230" cy="1214222"/>
          </a:xfrm>
          <a:prstGeom prst="rect">
            <a:avLst/>
          </a:prstGeom>
        </p:spPr>
      </p:pic>
      <p:grpSp>
        <p:nvGrpSpPr>
          <p:cNvPr id="3" name="Group 2"/>
          <p:cNvGrpSpPr/>
          <p:nvPr/>
        </p:nvGrpSpPr>
        <p:grpSpPr>
          <a:xfrm>
            <a:off x="5368895" y="2886574"/>
            <a:ext cx="2236512" cy="1148350"/>
            <a:chOff x="6717026" y="4936445"/>
            <a:chExt cx="2650003" cy="1360659"/>
          </a:xfrm>
        </p:grpSpPr>
        <p:grpSp>
          <p:nvGrpSpPr>
            <p:cNvPr id="5" name="Group 4"/>
            <p:cNvGrpSpPr/>
            <p:nvPr/>
          </p:nvGrpSpPr>
          <p:grpSpPr>
            <a:xfrm>
              <a:off x="6717026" y="4936448"/>
              <a:ext cx="606880" cy="836734"/>
              <a:chOff x="3190054" y="5256147"/>
              <a:chExt cx="606880" cy="836734"/>
            </a:xfrm>
          </p:grpSpPr>
          <p:sp>
            <p:nvSpPr>
              <p:cNvPr id="6" name="Line 1042"/>
              <p:cNvSpPr>
                <a:spLocks noChangeShapeType="1"/>
              </p:cNvSpPr>
              <p:nvPr/>
            </p:nvSpPr>
            <p:spPr bwMode="auto">
              <a:xfrm flipV="1">
                <a:off x="3247457" y="5909330"/>
                <a:ext cx="423966" cy="0"/>
              </a:xfrm>
              <a:prstGeom prst="line">
                <a:avLst/>
              </a:prstGeom>
              <a:noFill/>
              <a:ln w="38100">
                <a:solidFill>
                  <a:schemeClr val="tx1"/>
                </a:solidFill>
                <a:round/>
                <a:headEnd/>
                <a:tailEnd type="triangle" w="med" len="med"/>
              </a:ln>
              <a:effectLst/>
            </p:spPr>
            <p:txBody>
              <a:bodyPr/>
              <a:lstStyle/>
              <a:p>
                <a:endParaRPr lang="en-US"/>
              </a:p>
            </p:txBody>
          </p:sp>
          <p:sp>
            <p:nvSpPr>
              <p:cNvPr id="7" name="Rectangle 1043"/>
              <p:cNvSpPr>
                <a:spLocks noChangeArrowheads="1"/>
              </p:cNvSpPr>
              <p:nvPr/>
            </p:nvSpPr>
            <p:spPr bwMode="auto">
              <a:xfrm>
                <a:off x="3532091" y="5508106"/>
                <a:ext cx="264843" cy="584775"/>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8" name="Line 1045"/>
              <p:cNvSpPr>
                <a:spLocks noChangeShapeType="1"/>
              </p:cNvSpPr>
              <p:nvPr/>
            </p:nvSpPr>
            <p:spPr bwMode="auto">
              <a:xfrm rot="5400000" flipV="1">
                <a:off x="3049108" y="5717600"/>
                <a:ext cx="423967" cy="0"/>
              </a:xfrm>
              <a:prstGeom prst="line">
                <a:avLst/>
              </a:prstGeom>
              <a:noFill/>
              <a:ln w="38100">
                <a:solidFill>
                  <a:schemeClr val="tx1"/>
                </a:solidFill>
                <a:round/>
                <a:headEnd type="triangle" w="med" len="med"/>
                <a:tailEnd/>
              </a:ln>
              <a:effectLst/>
            </p:spPr>
            <p:txBody>
              <a:bodyPr/>
              <a:lstStyle/>
              <a:p>
                <a:endParaRPr lang="en-US"/>
              </a:p>
            </p:txBody>
          </p:sp>
          <p:sp>
            <p:nvSpPr>
              <p:cNvPr id="9" name="Text Box 1046"/>
              <p:cNvSpPr txBox="1">
                <a:spLocks noChangeArrowheads="1"/>
              </p:cNvSpPr>
              <p:nvPr/>
            </p:nvSpPr>
            <p:spPr bwMode="auto">
              <a:xfrm>
                <a:off x="3190054" y="5256147"/>
                <a:ext cx="320062" cy="461665"/>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grpSp>
        <p:grpSp>
          <p:nvGrpSpPr>
            <p:cNvPr id="10" name="Group 9"/>
            <p:cNvGrpSpPr/>
            <p:nvPr/>
          </p:nvGrpSpPr>
          <p:grpSpPr>
            <a:xfrm>
              <a:off x="7789410" y="5469896"/>
              <a:ext cx="688247" cy="827208"/>
              <a:chOff x="4386263" y="5784832"/>
              <a:chExt cx="688247" cy="827208"/>
            </a:xfrm>
          </p:grpSpPr>
          <p:sp>
            <p:nvSpPr>
              <p:cNvPr id="11" name="Line 1042"/>
              <p:cNvSpPr>
                <a:spLocks noChangeShapeType="1"/>
              </p:cNvSpPr>
              <p:nvPr/>
            </p:nvSpPr>
            <p:spPr bwMode="auto">
              <a:xfrm flipV="1">
                <a:off x="4395014" y="6428489"/>
                <a:ext cx="553985" cy="0"/>
              </a:xfrm>
              <a:prstGeom prst="line">
                <a:avLst/>
              </a:prstGeom>
              <a:noFill/>
              <a:ln w="38100">
                <a:solidFill>
                  <a:schemeClr val="tx1"/>
                </a:solidFill>
                <a:round/>
                <a:headEnd/>
                <a:tailEnd type="triangle" w="med" len="med"/>
              </a:ln>
              <a:effectLst/>
            </p:spPr>
            <p:txBody>
              <a:bodyPr/>
              <a:lstStyle/>
              <a:p>
                <a:endParaRPr lang="en-US"/>
              </a:p>
            </p:txBody>
          </p:sp>
          <p:sp>
            <p:nvSpPr>
              <p:cNvPr id="12" name="Rectangle 1043"/>
              <p:cNvSpPr>
                <a:spLocks noChangeArrowheads="1"/>
              </p:cNvSpPr>
              <p:nvPr/>
            </p:nvSpPr>
            <p:spPr bwMode="auto">
              <a:xfrm>
                <a:off x="4809667" y="6027265"/>
                <a:ext cx="264843" cy="584775"/>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13" name="Line 1045"/>
              <p:cNvSpPr>
                <a:spLocks noChangeShapeType="1"/>
              </p:cNvSpPr>
              <p:nvPr/>
            </p:nvSpPr>
            <p:spPr bwMode="auto">
              <a:xfrm rot="5400000" flipV="1">
                <a:off x="4251690" y="6283176"/>
                <a:ext cx="526325" cy="0"/>
              </a:xfrm>
              <a:prstGeom prst="line">
                <a:avLst/>
              </a:prstGeom>
              <a:noFill/>
              <a:ln w="38100">
                <a:solidFill>
                  <a:schemeClr val="tx1"/>
                </a:solidFill>
                <a:round/>
                <a:headEnd type="triangle" w="med" len="med"/>
                <a:tailEnd/>
              </a:ln>
              <a:effectLst/>
            </p:spPr>
            <p:txBody>
              <a:bodyPr/>
              <a:lstStyle/>
              <a:p>
                <a:endParaRPr lang="en-US"/>
              </a:p>
            </p:txBody>
          </p:sp>
          <p:sp>
            <p:nvSpPr>
              <p:cNvPr id="14" name="Text Box 1046"/>
              <p:cNvSpPr txBox="1">
                <a:spLocks noChangeArrowheads="1"/>
              </p:cNvSpPr>
              <p:nvPr/>
            </p:nvSpPr>
            <p:spPr bwMode="auto">
              <a:xfrm>
                <a:off x="4448578" y="5784832"/>
                <a:ext cx="320062" cy="461665"/>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sp>
            <p:nvSpPr>
              <p:cNvPr id="15" name="Line 1042"/>
              <p:cNvSpPr>
                <a:spLocks noChangeShapeType="1"/>
              </p:cNvSpPr>
              <p:nvPr/>
            </p:nvSpPr>
            <p:spPr bwMode="auto">
              <a:xfrm flipV="1">
                <a:off x="4386263" y="6536185"/>
                <a:ext cx="563348" cy="0"/>
              </a:xfrm>
              <a:prstGeom prst="line">
                <a:avLst/>
              </a:prstGeom>
              <a:noFill/>
              <a:ln w="38100">
                <a:solidFill>
                  <a:schemeClr val="tx1"/>
                </a:solidFill>
                <a:round/>
                <a:headEnd/>
                <a:tailEnd type="triangle" w="med" len="med"/>
              </a:ln>
              <a:effectLst/>
            </p:spPr>
            <p:txBody>
              <a:bodyPr/>
              <a:lstStyle/>
              <a:p>
                <a:endParaRPr lang="en-US"/>
              </a:p>
            </p:txBody>
          </p:sp>
          <p:sp>
            <p:nvSpPr>
              <p:cNvPr id="16" name="Line 1045"/>
              <p:cNvSpPr>
                <a:spLocks noChangeShapeType="1"/>
              </p:cNvSpPr>
              <p:nvPr/>
            </p:nvSpPr>
            <p:spPr bwMode="auto">
              <a:xfrm rot="5400000" flipV="1">
                <a:off x="4134577" y="6286457"/>
                <a:ext cx="533494" cy="0"/>
              </a:xfrm>
              <a:prstGeom prst="line">
                <a:avLst/>
              </a:prstGeom>
              <a:noFill/>
              <a:ln w="38100">
                <a:solidFill>
                  <a:schemeClr val="tx1"/>
                </a:solidFill>
                <a:round/>
                <a:headEnd type="triangle" w="med" len="med"/>
                <a:tailEnd/>
              </a:ln>
              <a:effectLst/>
            </p:spPr>
            <p:txBody>
              <a:bodyPr/>
              <a:lstStyle/>
              <a:p>
                <a:endParaRPr lang="en-US"/>
              </a:p>
            </p:txBody>
          </p:sp>
        </p:grpSp>
        <p:grpSp>
          <p:nvGrpSpPr>
            <p:cNvPr id="17" name="Group 16"/>
            <p:cNvGrpSpPr/>
            <p:nvPr/>
          </p:nvGrpSpPr>
          <p:grpSpPr>
            <a:xfrm>
              <a:off x="8760149" y="4936445"/>
              <a:ext cx="606880" cy="836734"/>
              <a:chOff x="3190054" y="5256147"/>
              <a:chExt cx="606880" cy="836734"/>
            </a:xfrm>
          </p:grpSpPr>
          <p:sp>
            <p:nvSpPr>
              <p:cNvPr id="18" name="Line 1042"/>
              <p:cNvSpPr>
                <a:spLocks noChangeShapeType="1"/>
              </p:cNvSpPr>
              <p:nvPr/>
            </p:nvSpPr>
            <p:spPr bwMode="auto">
              <a:xfrm flipV="1">
                <a:off x="3247457" y="5909330"/>
                <a:ext cx="423966" cy="0"/>
              </a:xfrm>
              <a:prstGeom prst="line">
                <a:avLst/>
              </a:prstGeom>
              <a:noFill/>
              <a:ln w="38100">
                <a:solidFill>
                  <a:schemeClr val="tx1"/>
                </a:solidFill>
                <a:round/>
                <a:headEnd/>
                <a:tailEnd type="triangle" w="med" len="med"/>
              </a:ln>
              <a:effectLst/>
            </p:spPr>
            <p:txBody>
              <a:bodyPr/>
              <a:lstStyle/>
              <a:p>
                <a:endParaRPr lang="en-US"/>
              </a:p>
            </p:txBody>
          </p:sp>
          <p:sp>
            <p:nvSpPr>
              <p:cNvPr id="19" name="Rectangle 1043"/>
              <p:cNvSpPr>
                <a:spLocks noChangeArrowheads="1"/>
              </p:cNvSpPr>
              <p:nvPr/>
            </p:nvSpPr>
            <p:spPr bwMode="auto">
              <a:xfrm>
                <a:off x="3532091" y="5508106"/>
                <a:ext cx="264843" cy="584775"/>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20" name="Line 1045"/>
              <p:cNvSpPr>
                <a:spLocks noChangeShapeType="1"/>
              </p:cNvSpPr>
              <p:nvPr/>
            </p:nvSpPr>
            <p:spPr bwMode="auto">
              <a:xfrm rot="5400000" flipV="1">
                <a:off x="3049108" y="5717600"/>
                <a:ext cx="423967" cy="0"/>
              </a:xfrm>
              <a:prstGeom prst="line">
                <a:avLst/>
              </a:prstGeom>
              <a:noFill/>
              <a:ln w="38100">
                <a:solidFill>
                  <a:schemeClr val="tx1"/>
                </a:solidFill>
                <a:round/>
                <a:headEnd type="triangle" w="med" len="med"/>
                <a:tailEnd/>
              </a:ln>
              <a:effectLst/>
            </p:spPr>
            <p:txBody>
              <a:bodyPr/>
              <a:lstStyle/>
              <a:p>
                <a:endParaRPr lang="en-US"/>
              </a:p>
            </p:txBody>
          </p:sp>
          <p:sp>
            <p:nvSpPr>
              <p:cNvPr id="21" name="Text Box 1046"/>
              <p:cNvSpPr txBox="1">
                <a:spLocks noChangeArrowheads="1"/>
              </p:cNvSpPr>
              <p:nvPr/>
            </p:nvSpPr>
            <p:spPr bwMode="auto">
              <a:xfrm>
                <a:off x="3190054" y="5256147"/>
                <a:ext cx="320062" cy="461665"/>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grpSp>
        <p:cxnSp>
          <p:nvCxnSpPr>
            <p:cNvPr id="22" name="Curved Connector 21"/>
            <p:cNvCxnSpPr/>
            <p:nvPr/>
          </p:nvCxnSpPr>
          <p:spPr>
            <a:xfrm rot="10800000" flipV="1">
              <a:off x="8284710" y="5420034"/>
              <a:ext cx="485775" cy="3429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10800000" flipH="1" flipV="1">
              <a:off x="7194098" y="5395300"/>
              <a:ext cx="485775" cy="342900"/>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grpSp>
      <p:pic>
        <p:nvPicPr>
          <p:cNvPr id="24" name="Picture 1"/>
          <p:cNvPicPr>
            <a:picLocks noChangeAspect="1" noChangeArrowheads="1"/>
          </p:cNvPicPr>
          <p:nvPr/>
        </p:nvPicPr>
        <p:blipFill>
          <a:blip r:embed="rId6" cstate="print"/>
          <a:srcRect/>
          <a:stretch>
            <a:fillRect/>
          </a:stretch>
        </p:blipFill>
        <p:spPr bwMode="auto">
          <a:xfrm>
            <a:off x="2935497" y="4172433"/>
            <a:ext cx="1185862" cy="1007296"/>
          </a:xfrm>
          <a:prstGeom prst="rect">
            <a:avLst/>
          </a:prstGeom>
          <a:noFill/>
          <a:ln w="9525">
            <a:noFill/>
            <a:miter lim="800000"/>
            <a:headEnd/>
            <a:tailEnd/>
          </a:ln>
        </p:spPr>
      </p:pic>
      <p:pic>
        <p:nvPicPr>
          <p:cNvPr id="30" name="Picture 2"/>
          <p:cNvPicPr>
            <a:picLocks noChangeAspect="1" noChangeArrowheads="1"/>
          </p:cNvPicPr>
          <p:nvPr/>
        </p:nvPicPr>
        <p:blipFill>
          <a:blip r:embed="rId7" cstate="print"/>
          <a:srcRect/>
          <a:stretch>
            <a:fillRect/>
          </a:stretch>
        </p:blipFill>
        <p:spPr bwMode="auto">
          <a:xfrm>
            <a:off x="5341423" y="1740751"/>
            <a:ext cx="2194122" cy="1319081"/>
          </a:xfrm>
          <a:prstGeom prst="rect">
            <a:avLst/>
          </a:prstGeom>
          <a:noFill/>
          <a:ln w="9525">
            <a:noFill/>
            <a:miter lim="800000"/>
            <a:headEnd/>
            <a:tailEnd/>
          </a:ln>
        </p:spPr>
      </p:pic>
      <p:grpSp>
        <p:nvGrpSpPr>
          <p:cNvPr id="114" name="Group 113"/>
          <p:cNvGrpSpPr/>
          <p:nvPr/>
        </p:nvGrpSpPr>
        <p:grpSpPr>
          <a:xfrm>
            <a:off x="2955675" y="2993440"/>
            <a:ext cx="1880498" cy="848095"/>
            <a:chOff x="2955675" y="3156278"/>
            <a:chExt cx="1880498" cy="848095"/>
          </a:xfrm>
        </p:grpSpPr>
        <p:grpSp>
          <p:nvGrpSpPr>
            <p:cNvPr id="25" name="Group 24"/>
            <p:cNvGrpSpPr/>
            <p:nvPr/>
          </p:nvGrpSpPr>
          <p:grpSpPr>
            <a:xfrm>
              <a:off x="2955675" y="3156278"/>
              <a:ext cx="615120" cy="848095"/>
              <a:chOff x="3190054" y="5256147"/>
              <a:chExt cx="606880" cy="836734"/>
            </a:xfrm>
          </p:grpSpPr>
          <p:sp>
            <p:nvSpPr>
              <p:cNvPr id="26" name="Line 1042"/>
              <p:cNvSpPr>
                <a:spLocks noChangeShapeType="1"/>
              </p:cNvSpPr>
              <p:nvPr/>
            </p:nvSpPr>
            <p:spPr bwMode="auto">
              <a:xfrm flipV="1">
                <a:off x="3247457" y="5909330"/>
                <a:ext cx="423966" cy="0"/>
              </a:xfrm>
              <a:prstGeom prst="line">
                <a:avLst/>
              </a:prstGeom>
              <a:noFill/>
              <a:ln w="38100">
                <a:solidFill>
                  <a:schemeClr val="tx1"/>
                </a:solidFill>
                <a:round/>
                <a:headEnd/>
                <a:tailEnd type="triangle" w="med" len="med"/>
              </a:ln>
              <a:effectLst/>
            </p:spPr>
            <p:txBody>
              <a:bodyPr/>
              <a:lstStyle/>
              <a:p>
                <a:endParaRPr lang="en-US"/>
              </a:p>
            </p:txBody>
          </p:sp>
          <p:sp>
            <p:nvSpPr>
              <p:cNvPr id="27" name="Rectangle 1043"/>
              <p:cNvSpPr>
                <a:spLocks noChangeArrowheads="1"/>
              </p:cNvSpPr>
              <p:nvPr/>
            </p:nvSpPr>
            <p:spPr bwMode="auto">
              <a:xfrm>
                <a:off x="3532091" y="5508106"/>
                <a:ext cx="264843" cy="584775"/>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28" name="Line 1045"/>
              <p:cNvSpPr>
                <a:spLocks noChangeShapeType="1"/>
              </p:cNvSpPr>
              <p:nvPr/>
            </p:nvSpPr>
            <p:spPr bwMode="auto">
              <a:xfrm rot="5400000" flipV="1">
                <a:off x="3049108" y="5717600"/>
                <a:ext cx="423967" cy="0"/>
              </a:xfrm>
              <a:prstGeom prst="line">
                <a:avLst/>
              </a:prstGeom>
              <a:noFill/>
              <a:ln w="38100">
                <a:solidFill>
                  <a:schemeClr val="tx1"/>
                </a:solidFill>
                <a:round/>
                <a:headEnd type="triangle" w="med" len="med"/>
                <a:tailEnd/>
              </a:ln>
              <a:effectLst/>
            </p:spPr>
            <p:txBody>
              <a:bodyPr/>
              <a:lstStyle/>
              <a:p>
                <a:endParaRPr lang="en-US"/>
              </a:p>
            </p:txBody>
          </p:sp>
          <p:sp>
            <p:nvSpPr>
              <p:cNvPr id="29" name="Text Box 1046"/>
              <p:cNvSpPr txBox="1">
                <a:spLocks noChangeArrowheads="1"/>
              </p:cNvSpPr>
              <p:nvPr/>
            </p:nvSpPr>
            <p:spPr bwMode="auto">
              <a:xfrm>
                <a:off x="3190054" y="5256147"/>
                <a:ext cx="320062" cy="461665"/>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grpSp>
        <p:pic>
          <p:nvPicPr>
            <p:cNvPr id="40" name="Picture 3"/>
            <p:cNvPicPr>
              <a:picLocks noChangeAspect="1" noChangeArrowheads="1"/>
            </p:cNvPicPr>
            <p:nvPr/>
          </p:nvPicPr>
          <p:blipFill>
            <a:blip r:embed="rId8" cstate="print"/>
            <a:srcRect/>
            <a:stretch>
              <a:fillRect/>
            </a:stretch>
          </p:blipFill>
          <p:spPr bwMode="auto">
            <a:xfrm>
              <a:off x="3664449" y="3447099"/>
              <a:ext cx="1171724" cy="325478"/>
            </a:xfrm>
            <a:prstGeom prst="rect">
              <a:avLst/>
            </a:prstGeom>
            <a:noFill/>
            <a:ln w="9525">
              <a:solidFill>
                <a:schemeClr val="accent1"/>
              </a:solidFill>
              <a:miter lim="800000"/>
              <a:headEnd/>
              <a:tailEnd/>
            </a:ln>
          </p:spPr>
        </p:pic>
      </p:grpSp>
      <p:pic>
        <p:nvPicPr>
          <p:cNvPr id="48" name="Picture 2" descr="http://www.nrao.edu/images/darkMatterPie250.jpg"/>
          <p:cNvPicPr>
            <a:picLocks noChangeAspect="1" noChangeArrowheads="1"/>
          </p:cNvPicPr>
          <p:nvPr/>
        </p:nvPicPr>
        <p:blipFill>
          <a:blip r:embed="rId9" cstate="print"/>
          <a:srcRect t="5456" b="3163"/>
          <a:stretch>
            <a:fillRect/>
          </a:stretch>
        </p:blipFill>
        <p:spPr bwMode="auto">
          <a:xfrm>
            <a:off x="9709095" y="4350690"/>
            <a:ext cx="1236302" cy="1161375"/>
          </a:xfrm>
          <a:prstGeom prst="rect">
            <a:avLst/>
          </a:prstGeom>
          <a:noFill/>
        </p:spPr>
      </p:pic>
      <p:sp>
        <p:nvSpPr>
          <p:cNvPr id="49" name="Rectangle 48"/>
          <p:cNvSpPr/>
          <p:nvPr/>
        </p:nvSpPr>
        <p:spPr>
          <a:xfrm>
            <a:off x="8564940" y="3121110"/>
            <a:ext cx="2711812" cy="646331"/>
          </a:xfrm>
          <a:prstGeom prst="rect">
            <a:avLst/>
          </a:prstGeom>
          <a:solidFill>
            <a:schemeClr val="tx2">
              <a:lumMod val="20000"/>
              <a:lumOff val="80000"/>
            </a:schemeClr>
          </a:solidFill>
          <a:ln>
            <a:solidFill>
              <a:srgbClr val="0070C0"/>
            </a:solidFill>
          </a:ln>
        </p:spPr>
        <p:txBody>
          <a:bodyPr wrap="square">
            <a:spAutoFit/>
          </a:bodyPr>
          <a:lstStyle/>
          <a:p>
            <a:pPr algn="ctr"/>
            <a:r>
              <a:rPr lang="en-US" dirty="0" smtClean="0"/>
              <a:t>Quarks: ± </a:t>
            </a:r>
            <a:r>
              <a:rPr lang="en-US" b="1" dirty="0" smtClean="0"/>
              <a:t>w</a:t>
            </a:r>
            <a:r>
              <a:rPr lang="en-US" dirty="0" smtClean="0"/>
              <a:t> ± </a:t>
            </a:r>
            <a:r>
              <a:rPr lang="en-US" b="1" dirty="0" smtClean="0"/>
              <a:t>xy</a:t>
            </a:r>
            <a:endParaRPr lang="en-US" dirty="0" smtClean="0"/>
          </a:p>
          <a:p>
            <a:r>
              <a:rPr lang="en-US" dirty="0" smtClean="0"/>
              <a:t>Dark Quarks: ±</a:t>
            </a:r>
            <a:r>
              <a:rPr lang="pt-BR" dirty="0" smtClean="0"/>
              <a:t> </a:t>
            </a:r>
            <a:r>
              <a:rPr lang="en-US" b="1" dirty="0" smtClean="0"/>
              <a:t>w</a:t>
            </a:r>
            <a:r>
              <a:rPr lang="pt-BR" dirty="0" smtClean="0"/>
              <a:t> </a:t>
            </a:r>
            <a:r>
              <a:rPr lang="en-US" dirty="0" smtClean="0"/>
              <a:t>±</a:t>
            </a:r>
            <a:r>
              <a:rPr lang="pt-BR" dirty="0" smtClean="0"/>
              <a:t> </a:t>
            </a:r>
            <a:r>
              <a:rPr lang="en-US" b="1" dirty="0" smtClean="0"/>
              <a:t>xyz</a:t>
            </a:r>
            <a:r>
              <a:rPr lang="en-US" dirty="0" smtClean="0"/>
              <a:t>  </a:t>
            </a:r>
            <a:endParaRPr lang="en-US" dirty="0"/>
          </a:p>
        </p:txBody>
      </p:sp>
      <p:pic>
        <p:nvPicPr>
          <p:cNvPr id="50" name="Picture 49"/>
          <p:cNvPicPr>
            <a:picLocks noChangeAspect="1"/>
          </p:cNvPicPr>
          <p:nvPr/>
        </p:nvPicPr>
        <p:blipFill>
          <a:blip r:embed="rId10"/>
          <a:stretch>
            <a:fillRect/>
          </a:stretch>
        </p:blipFill>
        <p:spPr>
          <a:xfrm>
            <a:off x="670879" y="1809319"/>
            <a:ext cx="1496047" cy="1532359"/>
          </a:xfrm>
          <a:prstGeom prst="rect">
            <a:avLst/>
          </a:prstGeom>
        </p:spPr>
      </p:pic>
      <p:grpSp>
        <p:nvGrpSpPr>
          <p:cNvPr id="122" name="Group 121"/>
          <p:cNvGrpSpPr/>
          <p:nvPr/>
        </p:nvGrpSpPr>
        <p:grpSpPr>
          <a:xfrm>
            <a:off x="266483" y="1196942"/>
            <a:ext cx="2238550" cy="5451840"/>
            <a:chOff x="266483" y="1196942"/>
            <a:chExt cx="2238550" cy="5451840"/>
          </a:xfrm>
        </p:grpSpPr>
        <p:sp>
          <p:nvSpPr>
            <p:cNvPr id="106" name="Rectangle 105"/>
            <p:cNvSpPr/>
            <p:nvPr/>
          </p:nvSpPr>
          <p:spPr>
            <a:xfrm>
              <a:off x="266483" y="1197373"/>
              <a:ext cx="2238550" cy="545140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533094" y="1196942"/>
              <a:ext cx="1752358" cy="461665"/>
            </a:xfrm>
            <a:prstGeom prst="rect">
              <a:avLst/>
            </a:prstGeom>
            <a:noFill/>
            <a:ln>
              <a:solidFill>
                <a:srgbClr val="00B050"/>
              </a:solidFill>
            </a:ln>
          </p:spPr>
          <p:txBody>
            <a:bodyPr wrap="square" rtlCol="0">
              <a:spAutoFit/>
            </a:bodyPr>
            <a:lstStyle/>
            <a:p>
              <a:pPr algn="ctr"/>
              <a:r>
                <a:rPr lang="en-US" sz="2400" dirty="0" smtClean="0"/>
                <a:t>Bit – 1 dim</a:t>
              </a:r>
              <a:endParaRPr lang="en-US" sz="2400" dirty="0"/>
            </a:p>
          </p:txBody>
        </p:sp>
      </p:grpSp>
      <p:grpSp>
        <p:nvGrpSpPr>
          <p:cNvPr id="96" name="Group 95"/>
          <p:cNvGrpSpPr/>
          <p:nvPr/>
        </p:nvGrpSpPr>
        <p:grpSpPr>
          <a:xfrm>
            <a:off x="7889423" y="1761789"/>
            <a:ext cx="1339650" cy="1125306"/>
            <a:chOff x="5315228" y="2020120"/>
            <a:chExt cx="1339650" cy="1125306"/>
          </a:xfrm>
        </p:grpSpPr>
        <p:pic>
          <p:nvPicPr>
            <p:cNvPr id="91" name="Picture 90"/>
            <p:cNvPicPr>
              <a:picLocks noChangeAspect="1"/>
            </p:cNvPicPr>
            <p:nvPr/>
          </p:nvPicPr>
          <p:blipFill>
            <a:blip r:embed="rId11"/>
            <a:stretch>
              <a:fillRect/>
            </a:stretch>
          </p:blipFill>
          <p:spPr>
            <a:xfrm>
              <a:off x="5315228" y="2020120"/>
              <a:ext cx="1339650" cy="1125306"/>
            </a:xfrm>
            <a:prstGeom prst="rect">
              <a:avLst/>
            </a:prstGeom>
          </p:spPr>
        </p:pic>
        <p:sp>
          <p:nvSpPr>
            <p:cNvPr id="95" name="TextBox 94"/>
            <p:cNvSpPr txBox="1"/>
            <p:nvPr/>
          </p:nvSpPr>
          <p:spPr>
            <a:xfrm>
              <a:off x="5350257" y="2677282"/>
              <a:ext cx="330918" cy="400110"/>
            </a:xfrm>
            <a:prstGeom prst="rect">
              <a:avLst/>
            </a:prstGeom>
            <a:noFill/>
          </p:spPr>
          <p:txBody>
            <a:bodyPr wrap="square" rtlCol="0">
              <a:spAutoFit/>
            </a:bodyPr>
            <a:lstStyle/>
            <a:p>
              <a:r>
                <a:rPr lang="en-US" sz="2000" dirty="0" smtClean="0"/>
                <a:t>c</a:t>
              </a:r>
              <a:endParaRPr lang="en-US" sz="2000" dirty="0"/>
            </a:p>
          </p:txBody>
        </p:sp>
      </p:grpSp>
      <p:sp>
        <p:nvSpPr>
          <p:cNvPr id="100" name="TextBox 99"/>
          <p:cNvSpPr txBox="1"/>
          <p:nvPr/>
        </p:nvSpPr>
        <p:spPr>
          <a:xfrm>
            <a:off x="8291411" y="2581736"/>
            <a:ext cx="1048808" cy="369332"/>
          </a:xfrm>
          <a:prstGeom prst="rect">
            <a:avLst/>
          </a:prstGeom>
          <a:noFill/>
        </p:spPr>
        <p:txBody>
          <a:bodyPr wrap="square" rtlCol="0">
            <a:spAutoFit/>
          </a:bodyPr>
          <a:lstStyle/>
          <a:p>
            <a:r>
              <a:rPr lang="en-US" dirty="0" smtClean="0"/>
              <a:t>Photons</a:t>
            </a:r>
            <a:endParaRPr lang="en-US" dirty="0"/>
          </a:p>
        </p:txBody>
      </p:sp>
      <p:grpSp>
        <p:nvGrpSpPr>
          <p:cNvPr id="34" name="Group 33"/>
          <p:cNvGrpSpPr/>
          <p:nvPr/>
        </p:nvGrpSpPr>
        <p:grpSpPr>
          <a:xfrm>
            <a:off x="10630058" y="1579224"/>
            <a:ext cx="1181100" cy="1430298"/>
            <a:chOff x="9316680" y="1518086"/>
            <a:chExt cx="1181100" cy="1430298"/>
          </a:xfrm>
        </p:grpSpPr>
        <p:pic>
          <p:nvPicPr>
            <p:cNvPr id="97" name="Picture 96"/>
            <p:cNvPicPr>
              <a:picLocks noChangeAspect="1"/>
            </p:cNvPicPr>
            <p:nvPr/>
          </p:nvPicPr>
          <p:blipFill>
            <a:blip r:embed="rId12"/>
            <a:stretch>
              <a:fillRect/>
            </a:stretch>
          </p:blipFill>
          <p:spPr>
            <a:xfrm>
              <a:off x="9316680" y="1518086"/>
              <a:ext cx="1181100" cy="1343025"/>
            </a:xfrm>
            <a:prstGeom prst="rect">
              <a:avLst/>
            </a:prstGeom>
          </p:spPr>
        </p:pic>
        <p:sp>
          <p:nvSpPr>
            <p:cNvPr id="101" name="TextBox 100"/>
            <p:cNvSpPr txBox="1"/>
            <p:nvPr/>
          </p:nvSpPr>
          <p:spPr>
            <a:xfrm>
              <a:off x="9369180" y="2579052"/>
              <a:ext cx="909909" cy="369332"/>
            </a:xfrm>
            <a:prstGeom prst="rect">
              <a:avLst/>
            </a:prstGeom>
            <a:noFill/>
          </p:spPr>
          <p:txBody>
            <a:bodyPr wrap="square" rtlCol="0">
              <a:spAutoFit/>
            </a:bodyPr>
            <a:lstStyle/>
            <a:p>
              <a:r>
                <a:rPr lang="en-US" dirty="0" smtClean="0"/>
                <a:t>Quarks</a:t>
              </a:r>
              <a:endParaRPr lang="en-US" dirty="0"/>
            </a:p>
          </p:txBody>
        </p:sp>
      </p:grpSp>
      <p:grpSp>
        <p:nvGrpSpPr>
          <p:cNvPr id="41" name="Group 40"/>
          <p:cNvGrpSpPr/>
          <p:nvPr/>
        </p:nvGrpSpPr>
        <p:grpSpPr>
          <a:xfrm>
            <a:off x="8284250" y="4185230"/>
            <a:ext cx="1103943" cy="1311419"/>
            <a:chOff x="7118638" y="4413847"/>
            <a:chExt cx="1447860" cy="1488120"/>
          </a:xfrm>
        </p:grpSpPr>
        <p:sp>
          <p:nvSpPr>
            <p:cNvPr id="42" name="Rectangle 1043"/>
            <p:cNvSpPr>
              <a:spLocks noChangeArrowheads="1"/>
            </p:cNvSpPr>
            <p:nvPr/>
          </p:nvSpPr>
          <p:spPr bwMode="auto">
            <a:xfrm>
              <a:off x="8040532" y="4917311"/>
              <a:ext cx="525966" cy="984656"/>
            </a:xfrm>
            <a:prstGeom prst="rect">
              <a:avLst/>
            </a:prstGeom>
            <a:noFill/>
            <a:ln w="9525">
              <a:noFill/>
              <a:miter lim="800000"/>
              <a:headEnd/>
              <a:tailEnd/>
            </a:ln>
            <a:effectLst/>
          </p:spPr>
          <p:txBody>
            <a:bodyPr wrap="square">
              <a:spAutoFit/>
            </a:bodyPr>
            <a:lstStyle/>
            <a:p>
              <a:r>
                <a:rPr lang="en-US" sz="3200" dirty="0">
                  <a:cs typeface="Arial" charset="0"/>
                </a:rPr>
                <a:t>-</a:t>
              </a:r>
            </a:p>
          </p:txBody>
        </p:sp>
        <p:sp>
          <p:nvSpPr>
            <p:cNvPr id="43" name="Text Box 1046"/>
            <p:cNvSpPr txBox="1">
              <a:spLocks noChangeArrowheads="1"/>
            </p:cNvSpPr>
            <p:nvPr/>
          </p:nvSpPr>
          <p:spPr bwMode="auto">
            <a:xfrm>
              <a:off x="7118638" y="4413847"/>
              <a:ext cx="635628" cy="777361"/>
            </a:xfrm>
            <a:prstGeom prst="rect">
              <a:avLst/>
            </a:prstGeom>
            <a:noFill/>
            <a:ln w="9525">
              <a:noFill/>
              <a:miter lim="800000"/>
              <a:headEnd/>
              <a:tailEnd/>
            </a:ln>
            <a:effectLst/>
          </p:spPr>
          <p:txBody>
            <a:bodyPr wrap="square">
              <a:spAutoFit/>
            </a:bodyPr>
            <a:lstStyle/>
            <a:p>
              <a:r>
                <a:rPr lang="en-US" sz="2400" dirty="0">
                  <a:cs typeface="Arial" charset="0"/>
                </a:rPr>
                <a:t>+</a:t>
              </a:r>
              <a:endParaRPr lang="en-US" sz="2400" dirty="0"/>
            </a:p>
          </p:txBody>
        </p:sp>
        <p:sp>
          <p:nvSpPr>
            <p:cNvPr id="44" name="Line 1042"/>
            <p:cNvSpPr>
              <a:spLocks noChangeShapeType="1"/>
            </p:cNvSpPr>
            <p:nvPr/>
          </p:nvSpPr>
          <p:spPr bwMode="auto">
            <a:xfrm flipV="1">
              <a:off x="7132997" y="5507077"/>
              <a:ext cx="1118783" cy="0"/>
            </a:xfrm>
            <a:prstGeom prst="line">
              <a:avLst/>
            </a:prstGeom>
            <a:noFill/>
            <a:ln w="38100">
              <a:solidFill>
                <a:schemeClr val="tx1"/>
              </a:solidFill>
              <a:round/>
              <a:headEnd/>
              <a:tailEnd type="triangle" w="med" len="med"/>
            </a:ln>
            <a:effectLst/>
          </p:spPr>
          <p:txBody>
            <a:bodyPr/>
            <a:lstStyle/>
            <a:p>
              <a:endParaRPr lang="en-US"/>
            </a:p>
          </p:txBody>
        </p:sp>
        <p:sp>
          <p:nvSpPr>
            <p:cNvPr id="45" name="Line 1045"/>
            <p:cNvSpPr>
              <a:spLocks noChangeShapeType="1"/>
            </p:cNvSpPr>
            <p:nvPr/>
          </p:nvSpPr>
          <p:spPr bwMode="auto">
            <a:xfrm rot="5400000" flipV="1">
              <a:off x="6674357" y="5159776"/>
              <a:ext cx="958048" cy="0"/>
            </a:xfrm>
            <a:prstGeom prst="line">
              <a:avLst/>
            </a:prstGeom>
            <a:noFill/>
            <a:ln w="38100">
              <a:solidFill>
                <a:schemeClr val="tx1"/>
              </a:solidFill>
              <a:round/>
              <a:headEnd type="triangle" w="med" len="med"/>
              <a:tailEnd/>
            </a:ln>
            <a:effectLst/>
          </p:spPr>
          <p:txBody>
            <a:bodyPr/>
            <a:lstStyle/>
            <a:p>
              <a:endParaRPr lang="en-US"/>
            </a:p>
          </p:txBody>
        </p:sp>
        <p:sp>
          <p:nvSpPr>
            <p:cNvPr id="46" name="Line 1042"/>
            <p:cNvSpPr>
              <a:spLocks noChangeShapeType="1"/>
            </p:cNvSpPr>
            <p:nvPr/>
          </p:nvSpPr>
          <p:spPr bwMode="auto">
            <a:xfrm flipV="1">
              <a:off x="7137917" y="5630899"/>
              <a:ext cx="1118783" cy="0"/>
            </a:xfrm>
            <a:prstGeom prst="line">
              <a:avLst/>
            </a:prstGeom>
            <a:noFill/>
            <a:ln w="38100">
              <a:solidFill>
                <a:schemeClr val="tx1"/>
              </a:solidFill>
              <a:round/>
              <a:headEnd/>
              <a:tailEnd type="triangle" w="med" len="med"/>
            </a:ln>
            <a:effectLst/>
          </p:spPr>
          <p:txBody>
            <a:bodyPr/>
            <a:lstStyle/>
            <a:p>
              <a:endParaRPr lang="en-US"/>
            </a:p>
          </p:txBody>
        </p:sp>
        <p:sp>
          <p:nvSpPr>
            <p:cNvPr id="47" name="Line 1042"/>
            <p:cNvSpPr>
              <a:spLocks noChangeShapeType="1"/>
            </p:cNvSpPr>
            <p:nvPr/>
          </p:nvSpPr>
          <p:spPr bwMode="auto">
            <a:xfrm flipV="1">
              <a:off x="7132997" y="5383253"/>
              <a:ext cx="1118783" cy="0"/>
            </a:xfrm>
            <a:prstGeom prst="line">
              <a:avLst/>
            </a:prstGeom>
            <a:noFill/>
            <a:ln w="38100">
              <a:solidFill>
                <a:schemeClr val="tx1"/>
              </a:solidFill>
              <a:round/>
              <a:headEnd/>
              <a:tailEnd type="triangle" w="med" len="med"/>
            </a:ln>
            <a:effectLst/>
          </p:spPr>
          <p:txBody>
            <a:bodyPr/>
            <a:lstStyle/>
            <a:p>
              <a:endParaRPr lang="en-US"/>
            </a:p>
          </p:txBody>
        </p:sp>
      </p:grpSp>
      <p:sp>
        <p:nvSpPr>
          <p:cNvPr id="102" name="TextBox 101"/>
          <p:cNvSpPr txBox="1"/>
          <p:nvPr/>
        </p:nvSpPr>
        <p:spPr>
          <a:xfrm>
            <a:off x="8356332" y="4521450"/>
            <a:ext cx="1502729" cy="369332"/>
          </a:xfrm>
          <a:prstGeom prst="rect">
            <a:avLst/>
          </a:prstGeom>
          <a:noFill/>
        </p:spPr>
        <p:txBody>
          <a:bodyPr wrap="square" rtlCol="0">
            <a:spAutoFit/>
          </a:bodyPr>
          <a:lstStyle/>
          <a:p>
            <a:r>
              <a:rPr lang="en-US" dirty="0" smtClean="0"/>
              <a:t>Dark Quarks*</a:t>
            </a:r>
            <a:endParaRPr lang="en-US" dirty="0"/>
          </a:p>
        </p:txBody>
      </p:sp>
      <p:sp>
        <p:nvSpPr>
          <p:cNvPr id="103" name="TextBox 102"/>
          <p:cNvSpPr txBox="1"/>
          <p:nvPr/>
        </p:nvSpPr>
        <p:spPr>
          <a:xfrm>
            <a:off x="5484920" y="5058564"/>
            <a:ext cx="1913577" cy="646331"/>
          </a:xfrm>
          <a:prstGeom prst="rect">
            <a:avLst/>
          </a:prstGeom>
          <a:noFill/>
          <a:ln>
            <a:solidFill>
              <a:srgbClr val="00B050"/>
            </a:solidFill>
          </a:ln>
        </p:spPr>
        <p:txBody>
          <a:bodyPr wrap="square" rtlCol="0">
            <a:spAutoFit/>
          </a:bodyPr>
          <a:lstStyle/>
          <a:p>
            <a:pPr algn="ctr"/>
            <a:r>
              <a:rPr lang="en-US" dirty="0" smtClean="0"/>
              <a:t>*Entangled States</a:t>
            </a:r>
          </a:p>
          <a:p>
            <a:pPr algn="ctr"/>
            <a:r>
              <a:rPr lang="en-US" dirty="0" smtClean="0">
                <a:latin typeface="Cambria Math"/>
                <a:ea typeface="Cambria Math"/>
              </a:rPr>
              <a:t>𝓣</a:t>
            </a:r>
            <a:r>
              <a:rPr lang="en-US" baseline="-25000" dirty="0" smtClean="0"/>
              <a:t>j</a:t>
            </a:r>
            <a:r>
              <a:rPr lang="en-US" dirty="0" smtClean="0"/>
              <a:t> </a:t>
            </a:r>
            <a:r>
              <a:rPr lang="en-US" dirty="0"/>
              <a:t>= </a:t>
            </a:r>
            <a:r>
              <a:rPr lang="en-US" dirty="0" smtClean="0"/>
              <a:t>–</a:t>
            </a:r>
            <a:r>
              <a:rPr lang="en-US" b="1" dirty="0" smtClean="0"/>
              <a:t>a0 b0</a:t>
            </a:r>
            <a:r>
              <a:rPr lang="en-US" dirty="0" smtClean="0"/>
              <a:t>+</a:t>
            </a:r>
            <a:r>
              <a:rPr lang="en-US" b="1" dirty="0" smtClean="0"/>
              <a:t>a1 b1</a:t>
            </a:r>
            <a:endParaRPr lang="en-US" dirty="0"/>
          </a:p>
        </p:txBody>
      </p:sp>
      <p:cxnSp>
        <p:nvCxnSpPr>
          <p:cNvPr id="104" name="Curved Connector 103"/>
          <p:cNvCxnSpPr/>
          <p:nvPr/>
        </p:nvCxnSpPr>
        <p:spPr>
          <a:xfrm>
            <a:off x="6901641" y="3832061"/>
            <a:ext cx="1295369" cy="775602"/>
          </a:xfrm>
          <a:prstGeom prst="curvedConnector3">
            <a:avLst>
              <a:gd name="adj1" fmla="val 50000"/>
            </a:avLst>
          </a:prstGeom>
          <a:ln>
            <a:headEnd type="arrow"/>
            <a:tailEnd type="arrow"/>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2735832" y="1196942"/>
            <a:ext cx="2238550" cy="5451839"/>
            <a:chOff x="2735832" y="1196942"/>
            <a:chExt cx="2238550" cy="5451839"/>
          </a:xfrm>
        </p:grpSpPr>
        <p:sp>
          <p:nvSpPr>
            <p:cNvPr id="93" name="TextBox 92"/>
            <p:cNvSpPr txBox="1"/>
            <p:nvPr/>
          </p:nvSpPr>
          <p:spPr>
            <a:xfrm>
              <a:off x="2894334" y="1196942"/>
              <a:ext cx="1962680" cy="461665"/>
            </a:xfrm>
            <a:prstGeom prst="rect">
              <a:avLst/>
            </a:prstGeom>
            <a:noFill/>
            <a:ln>
              <a:solidFill>
                <a:srgbClr val="00B050"/>
              </a:solidFill>
            </a:ln>
          </p:spPr>
          <p:txBody>
            <a:bodyPr wrap="square" rtlCol="0">
              <a:spAutoFit/>
            </a:bodyPr>
            <a:lstStyle/>
            <a:p>
              <a:pPr algn="ctr"/>
              <a:r>
                <a:rPr lang="en-US" sz="2400" dirty="0" smtClean="0"/>
                <a:t>Qubit - 2 dims</a:t>
              </a:r>
              <a:endParaRPr lang="en-US" sz="2400" dirty="0"/>
            </a:p>
          </p:txBody>
        </p:sp>
        <p:sp>
          <p:nvSpPr>
            <p:cNvPr id="108" name="Rectangle 107"/>
            <p:cNvSpPr/>
            <p:nvPr/>
          </p:nvSpPr>
          <p:spPr>
            <a:xfrm>
              <a:off x="2735832" y="1198616"/>
              <a:ext cx="2238550" cy="54501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TextBox 108"/>
          <p:cNvSpPr txBox="1"/>
          <p:nvPr/>
        </p:nvSpPr>
        <p:spPr>
          <a:xfrm>
            <a:off x="3754162" y="4289124"/>
            <a:ext cx="1111701" cy="369332"/>
          </a:xfrm>
          <a:prstGeom prst="rect">
            <a:avLst/>
          </a:prstGeom>
          <a:noFill/>
        </p:spPr>
        <p:txBody>
          <a:bodyPr wrap="square" rtlCol="0">
            <a:spAutoFit/>
          </a:bodyPr>
          <a:lstStyle/>
          <a:p>
            <a:pPr algn="ctr"/>
            <a:r>
              <a:rPr lang="en-US" b="1" dirty="0"/>
              <a:t>a</a:t>
            </a:r>
            <a:r>
              <a:rPr lang="en-US" b="1" dirty="0" smtClean="0"/>
              <a:t>+b+ab</a:t>
            </a:r>
            <a:endParaRPr lang="en-US" b="1" dirty="0"/>
          </a:p>
        </p:txBody>
      </p:sp>
      <p:sp>
        <p:nvSpPr>
          <p:cNvPr id="112" name="TextBox 111"/>
          <p:cNvSpPr txBox="1"/>
          <p:nvPr/>
        </p:nvSpPr>
        <p:spPr>
          <a:xfrm>
            <a:off x="403659" y="3849248"/>
            <a:ext cx="1913577" cy="646331"/>
          </a:xfrm>
          <a:prstGeom prst="rect">
            <a:avLst/>
          </a:prstGeom>
          <a:noFill/>
        </p:spPr>
        <p:txBody>
          <a:bodyPr wrap="square" rtlCol="0">
            <a:spAutoFit/>
          </a:bodyPr>
          <a:lstStyle/>
          <a:p>
            <a:pPr algn="ctr"/>
            <a:r>
              <a:rPr lang="en-US" dirty="0" smtClean="0"/>
              <a:t>Orthonormal vectors</a:t>
            </a:r>
            <a:endParaRPr lang="en-US" dirty="0"/>
          </a:p>
        </p:txBody>
      </p:sp>
      <p:sp>
        <p:nvSpPr>
          <p:cNvPr id="113" name="Rectangle 112"/>
          <p:cNvSpPr/>
          <p:nvPr/>
        </p:nvSpPr>
        <p:spPr>
          <a:xfrm>
            <a:off x="3382276" y="3811514"/>
            <a:ext cx="1037015" cy="369332"/>
          </a:xfrm>
          <a:prstGeom prst="rect">
            <a:avLst/>
          </a:prstGeom>
        </p:spPr>
        <p:txBody>
          <a:bodyPr wrap="none">
            <a:spAutoFit/>
          </a:bodyPr>
          <a:lstStyle/>
          <a:p>
            <a:pPr algn="ctr"/>
            <a:r>
              <a:rPr lang="en-US" dirty="0" smtClean="0"/>
              <a:t>bivectors</a:t>
            </a:r>
            <a:endParaRPr lang="en-US" dirty="0"/>
          </a:p>
        </p:txBody>
      </p:sp>
      <p:grpSp>
        <p:nvGrpSpPr>
          <p:cNvPr id="124" name="Group 123"/>
          <p:cNvGrpSpPr/>
          <p:nvPr/>
        </p:nvGrpSpPr>
        <p:grpSpPr>
          <a:xfrm>
            <a:off x="5224163" y="1196942"/>
            <a:ext cx="2414937" cy="5451838"/>
            <a:chOff x="5167718" y="1196942"/>
            <a:chExt cx="2414937" cy="5451838"/>
          </a:xfrm>
        </p:grpSpPr>
        <p:sp>
          <p:nvSpPr>
            <p:cNvPr id="94" name="TextBox 93"/>
            <p:cNvSpPr txBox="1"/>
            <p:nvPr/>
          </p:nvSpPr>
          <p:spPr>
            <a:xfrm>
              <a:off x="5429505" y="1196942"/>
              <a:ext cx="1835590" cy="461665"/>
            </a:xfrm>
            <a:prstGeom prst="rect">
              <a:avLst/>
            </a:prstGeom>
            <a:noFill/>
            <a:ln>
              <a:solidFill>
                <a:srgbClr val="00B050"/>
              </a:solidFill>
            </a:ln>
          </p:spPr>
          <p:txBody>
            <a:bodyPr wrap="square" rtlCol="0">
              <a:spAutoFit/>
            </a:bodyPr>
            <a:lstStyle/>
            <a:p>
              <a:pPr algn="ctr"/>
              <a:r>
                <a:rPr lang="en-US" sz="2400" dirty="0" smtClean="0"/>
                <a:t>Ebit </a:t>
              </a:r>
              <a:r>
                <a:rPr lang="en-US" sz="2400" dirty="0"/>
                <a:t>- </a:t>
              </a:r>
              <a:r>
                <a:rPr lang="en-US" sz="2400" dirty="0" smtClean="0"/>
                <a:t>4 dims</a:t>
              </a:r>
              <a:endParaRPr lang="en-US" sz="2400" dirty="0"/>
            </a:p>
          </p:txBody>
        </p:sp>
        <p:sp>
          <p:nvSpPr>
            <p:cNvPr id="115" name="Rectangle 114"/>
            <p:cNvSpPr/>
            <p:nvPr/>
          </p:nvSpPr>
          <p:spPr>
            <a:xfrm>
              <a:off x="5167718" y="1198615"/>
              <a:ext cx="2414937" cy="54501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p:cNvSpPr txBox="1"/>
          <p:nvPr/>
        </p:nvSpPr>
        <p:spPr>
          <a:xfrm>
            <a:off x="5484920" y="4129821"/>
            <a:ext cx="1913577" cy="923330"/>
          </a:xfrm>
          <a:prstGeom prst="rect">
            <a:avLst/>
          </a:prstGeom>
          <a:noFill/>
          <a:ln>
            <a:solidFill>
              <a:srgbClr val="00B050"/>
            </a:solidFill>
          </a:ln>
        </p:spPr>
        <p:txBody>
          <a:bodyPr wrap="square" rtlCol="0">
            <a:spAutoFit/>
          </a:bodyPr>
          <a:lstStyle/>
          <a:p>
            <a:pPr algn="ctr"/>
            <a:r>
              <a:rPr lang="en-US" dirty="0" smtClean="0"/>
              <a:t>Bell Operator</a:t>
            </a:r>
          </a:p>
          <a:p>
            <a:pPr algn="ctr"/>
            <a:r>
              <a:rPr lang="en-US" dirty="0">
                <a:latin typeface="Cambria Math"/>
                <a:ea typeface="Cambria Math"/>
              </a:rPr>
              <a:t>𝓣</a:t>
            </a:r>
            <a:r>
              <a:rPr lang="en-US" baseline="-25000" dirty="0"/>
              <a:t>i</a:t>
            </a:r>
            <a:r>
              <a:rPr lang="en-US" b="1" dirty="0"/>
              <a:t> </a:t>
            </a:r>
            <a:r>
              <a:rPr lang="en-US" b="1" dirty="0" smtClean="0"/>
              <a:t>= S</a:t>
            </a:r>
            <a:r>
              <a:rPr lang="en-US" b="1" baseline="-25000" dirty="0" smtClean="0"/>
              <a:t>A</a:t>
            </a:r>
            <a:r>
              <a:rPr lang="en-US" dirty="0" smtClean="0"/>
              <a:t> </a:t>
            </a:r>
            <a:r>
              <a:rPr lang="en-US" dirty="0"/>
              <a:t>+ </a:t>
            </a:r>
            <a:r>
              <a:rPr lang="en-US" b="1" dirty="0" smtClean="0"/>
              <a:t>S</a:t>
            </a:r>
            <a:r>
              <a:rPr lang="en-US" b="1" baseline="-25000" dirty="0" smtClean="0"/>
              <a:t>B</a:t>
            </a:r>
            <a:r>
              <a:rPr lang="en-US" dirty="0"/>
              <a:t> =</a:t>
            </a:r>
            <a:endParaRPr lang="en-US" dirty="0" smtClean="0"/>
          </a:p>
          <a:p>
            <a:pPr algn="ctr"/>
            <a:r>
              <a:rPr lang="en-US" b="1" dirty="0"/>
              <a:t>a0 a1 </a:t>
            </a:r>
            <a:r>
              <a:rPr lang="en-US" dirty="0"/>
              <a:t>+ </a:t>
            </a:r>
            <a:r>
              <a:rPr lang="en-US" b="1" dirty="0"/>
              <a:t>b0 b1</a:t>
            </a:r>
            <a:r>
              <a:rPr lang="en-US" dirty="0" smtClean="0"/>
              <a:t> </a:t>
            </a:r>
            <a:endParaRPr lang="en-US" dirty="0"/>
          </a:p>
        </p:txBody>
      </p:sp>
      <p:grpSp>
        <p:nvGrpSpPr>
          <p:cNvPr id="125" name="Group 124"/>
          <p:cNvGrpSpPr/>
          <p:nvPr/>
        </p:nvGrpSpPr>
        <p:grpSpPr>
          <a:xfrm>
            <a:off x="7889423" y="1196942"/>
            <a:ext cx="3924505" cy="1864700"/>
            <a:chOff x="7876858" y="1209900"/>
            <a:chExt cx="3924505" cy="1864700"/>
          </a:xfrm>
        </p:grpSpPr>
        <p:sp>
          <p:nvSpPr>
            <p:cNvPr id="99" name="TextBox 98"/>
            <p:cNvSpPr txBox="1"/>
            <p:nvPr/>
          </p:nvSpPr>
          <p:spPr>
            <a:xfrm>
              <a:off x="8014176" y="1209900"/>
              <a:ext cx="3681287" cy="461665"/>
            </a:xfrm>
            <a:prstGeom prst="rect">
              <a:avLst/>
            </a:prstGeom>
            <a:noFill/>
            <a:ln>
              <a:solidFill>
                <a:srgbClr val="00B050"/>
              </a:solidFill>
            </a:ln>
          </p:spPr>
          <p:txBody>
            <a:bodyPr wrap="square" rtlCol="0">
              <a:spAutoFit/>
            </a:bodyPr>
            <a:lstStyle/>
            <a:p>
              <a:pPr algn="ctr"/>
              <a:r>
                <a:rPr lang="en-US" sz="2400" dirty="0" smtClean="0"/>
                <a:t>Qutrit - 3 dims (stnd model)</a:t>
              </a:r>
              <a:endParaRPr lang="en-US" sz="2400" dirty="0"/>
            </a:p>
          </p:txBody>
        </p:sp>
        <p:sp>
          <p:nvSpPr>
            <p:cNvPr id="119" name="Rectangle 118"/>
            <p:cNvSpPr/>
            <p:nvPr/>
          </p:nvSpPr>
          <p:spPr>
            <a:xfrm>
              <a:off x="7876858" y="1211142"/>
              <a:ext cx="3924505" cy="186345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7893359" y="3815103"/>
            <a:ext cx="3908003" cy="2833677"/>
            <a:chOff x="7893359" y="3815103"/>
            <a:chExt cx="3908003" cy="2833677"/>
          </a:xfrm>
        </p:grpSpPr>
        <p:sp>
          <p:nvSpPr>
            <p:cNvPr id="120" name="Rectangle 119"/>
            <p:cNvSpPr/>
            <p:nvPr/>
          </p:nvSpPr>
          <p:spPr>
            <a:xfrm>
              <a:off x="7893359" y="3816730"/>
              <a:ext cx="3908003" cy="283205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TextBox 120"/>
            <p:cNvSpPr txBox="1"/>
            <p:nvPr/>
          </p:nvSpPr>
          <p:spPr>
            <a:xfrm>
              <a:off x="7996638" y="3815103"/>
              <a:ext cx="3754620" cy="461665"/>
            </a:xfrm>
            <a:prstGeom prst="rect">
              <a:avLst/>
            </a:prstGeom>
            <a:noFill/>
            <a:ln>
              <a:solidFill>
                <a:srgbClr val="00B050"/>
              </a:solidFill>
            </a:ln>
          </p:spPr>
          <p:txBody>
            <a:bodyPr wrap="square" rtlCol="0">
              <a:spAutoFit/>
            </a:bodyPr>
            <a:lstStyle/>
            <a:p>
              <a:pPr algn="ctr"/>
              <a:r>
                <a:rPr lang="en-US" sz="2400" dirty="0" smtClean="0"/>
                <a:t>Dark matter/energy- 4 dims</a:t>
              </a:r>
              <a:endParaRPr lang="en-US" sz="2400" dirty="0"/>
            </a:p>
          </p:txBody>
        </p:sp>
      </p:grpSp>
      <p:sp>
        <p:nvSpPr>
          <p:cNvPr id="131" name="Rectangle 130"/>
          <p:cNvSpPr/>
          <p:nvPr/>
        </p:nvSpPr>
        <p:spPr>
          <a:xfrm>
            <a:off x="5294380" y="5680193"/>
            <a:ext cx="2363917" cy="769441"/>
          </a:xfrm>
          <a:prstGeom prst="rect">
            <a:avLst/>
          </a:prstGeom>
        </p:spPr>
        <p:txBody>
          <a:bodyPr wrap="none">
            <a:spAutoFit/>
          </a:bodyPr>
          <a:lstStyle/>
          <a:p>
            <a:pPr marL="0" lvl="1"/>
            <a:r>
              <a:rPr lang="en-US" dirty="0" smtClean="0"/>
              <a:t>Higgs Boson* </a:t>
            </a:r>
            <a:r>
              <a:rPr lang="en-US" sz="2000" dirty="0"/>
              <a:t>(</a:t>
            </a:r>
            <a:r>
              <a:rPr lang="en-US" sz="2000" dirty="0">
                <a:latin typeface="Cambria Math"/>
                <a:ea typeface="Cambria Math"/>
              </a:rPr>
              <a:t>ℋ</a:t>
            </a:r>
            <a:r>
              <a:rPr lang="en-US" sz="2000" baseline="30000" dirty="0"/>
              <a:t>2</a:t>
            </a:r>
            <a:r>
              <a:rPr lang="en-US" sz="2000" dirty="0"/>
              <a:t> = 0</a:t>
            </a:r>
            <a:r>
              <a:rPr lang="en-US" sz="2000" dirty="0" smtClean="0"/>
              <a:t>)</a:t>
            </a:r>
          </a:p>
          <a:p>
            <a:pPr marL="0" lvl="1" algn="ctr"/>
            <a:r>
              <a:rPr lang="en-US" sz="2400" dirty="0">
                <a:latin typeface="Cambria Math"/>
                <a:ea typeface="Cambria Math"/>
              </a:rPr>
              <a:t>ℋ</a:t>
            </a:r>
            <a:r>
              <a:rPr lang="en-US" sz="2400" baseline="-25000" dirty="0"/>
              <a:t> </a:t>
            </a:r>
            <a:r>
              <a:rPr lang="en-US" sz="2400" dirty="0"/>
              <a:t>= </a:t>
            </a:r>
            <a:r>
              <a:rPr lang="en-US" sz="2400" dirty="0">
                <a:latin typeface="Cambria Math"/>
                <a:ea typeface="Cambria Math"/>
              </a:rPr>
              <a:t>𝓣</a:t>
            </a:r>
            <a:r>
              <a:rPr lang="en-US" sz="2400" baseline="-25000" dirty="0"/>
              <a:t>i</a:t>
            </a:r>
            <a:r>
              <a:rPr lang="en-US" sz="2400" dirty="0"/>
              <a:t> + </a:t>
            </a:r>
            <a:r>
              <a:rPr lang="en-US" sz="2400" dirty="0" smtClean="0">
                <a:latin typeface="Cambria Math"/>
                <a:ea typeface="Cambria Math"/>
              </a:rPr>
              <a:t>𝓣</a:t>
            </a:r>
            <a:r>
              <a:rPr lang="en-US" sz="2400" baseline="-25000" dirty="0" smtClean="0"/>
              <a:t>j</a:t>
            </a:r>
            <a:r>
              <a:rPr lang="en-US" sz="2400" dirty="0" smtClean="0"/>
              <a:t> </a:t>
            </a:r>
            <a:r>
              <a:rPr lang="en-US" sz="2400" dirty="0"/>
              <a:t>+ </a:t>
            </a:r>
            <a:r>
              <a:rPr lang="en-US" sz="2400" dirty="0" smtClean="0">
                <a:latin typeface="Cambria Math"/>
                <a:ea typeface="Cambria Math"/>
              </a:rPr>
              <a:t>𝓣</a:t>
            </a:r>
            <a:r>
              <a:rPr lang="en-US" sz="2400" baseline="-25000" dirty="0" smtClean="0"/>
              <a:t>k</a:t>
            </a:r>
            <a:endParaRPr lang="en-US" sz="2400" dirty="0" smtClean="0"/>
          </a:p>
        </p:txBody>
      </p:sp>
      <p:sp>
        <p:nvSpPr>
          <p:cNvPr id="134" name="Rectangle 133"/>
          <p:cNvSpPr/>
          <p:nvPr/>
        </p:nvSpPr>
        <p:spPr>
          <a:xfrm>
            <a:off x="2804121" y="6256841"/>
            <a:ext cx="2132315" cy="369332"/>
          </a:xfrm>
          <a:prstGeom prst="rect">
            <a:avLst/>
          </a:prstGeom>
        </p:spPr>
        <p:txBody>
          <a:bodyPr wrap="none">
            <a:spAutoFit/>
          </a:bodyPr>
          <a:lstStyle/>
          <a:p>
            <a:pPr algn="ctr"/>
            <a:r>
              <a:rPr lang="en-US" dirty="0"/>
              <a:t>q</a:t>
            </a:r>
            <a:r>
              <a:rPr lang="en-US" dirty="0" smtClean="0"/>
              <a:t>ubits and neutrinos</a:t>
            </a:r>
            <a:endParaRPr lang="en-US" dirty="0"/>
          </a:p>
        </p:txBody>
      </p:sp>
      <p:sp>
        <p:nvSpPr>
          <p:cNvPr id="136" name="Rectangle 135"/>
          <p:cNvSpPr/>
          <p:nvPr/>
        </p:nvSpPr>
        <p:spPr>
          <a:xfrm>
            <a:off x="7872652" y="5569339"/>
            <a:ext cx="3952942" cy="984885"/>
          </a:xfrm>
          <a:prstGeom prst="rect">
            <a:avLst/>
          </a:prstGeom>
        </p:spPr>
        <p:txBody>
          <a:bodyPr wrap="none">
            <a:spAutoFit/>
          </a:bodyPr>
          <a:lstStyle/>
          <a:p>
            <a:pPr marL="0" lvl="1" algn="ctr"/>
            <a:r>
              <a:rPr lang="en-US" dirty="0" smtClean="0"/>
              <a:t>Dark matter* (4 dquarks</a:t>
            </a:r>
            <a:r>
              <a:rPr lang="en-US" dirty="0"/>
              <a:t>) </a:t>
            </a:r>
            <a:r>
              <a:rPr lang="en-US" dirty="0" smtClean="0"/>
              <a:t>(some 𝓓</a:t>
            </a:r>
            <a:r>
              <a:rPr lang="en-US" baseline="30000" dirty="0" smtClean="0"/>
              <a:t>2</a:t>
            </a:r>
            <a:r>
              <a:rPr lang="en-US" dirty="0" smtClean="0"/>
              <a:t> </a:t>
            </a:r>
            <a:r>
              <a:rPr lang="en-US" dirty="0"/>
              <a:t>= 0</a:t>
            </a:r>
            <a:r>
              <a:rPr lang="en-US" dirty="0" smtClean="0"/>
              <a:t>)</a:t>
            </a:r>
          </a:p>
          <a:p>
            <a:pPr marL="0" lvl="1" algn="ctr"/>
            <a:r>
              <a:rPr lang="en-US" sz="2000" dirty="0" smtClean="0"/>
              <a:t>𝓓 </a:t>
            </a:r>
            <a:r>
              <a:rPr lang="en-US" sz="2000" dirty="0"/>
              <a:t>= {(±</a:t>
            </a:r>
            <a:r>
              <a:rPr lang="en-US" sz="2000" b="1" dirty="0"/>
              <a:t>w</a:t>
            </a:r>
            <a:r>
              <a:rPr lang="en-US" sz="2000" dirty="0"/>
              <a:t> ±</a:t>
            </a:r>
            <a:r>
              <a:rPr lang="en-US" sz="2000" b="1" dirty="0"/>
              <a:t>xyz</a:t>
            </a:r>
            <a:r>
              <a:rPr lang="en-US" sz="2000" dirty="0"/>
              <a:t>) + (±</a:t>
            </a:r>
            <a:r>
              <a:rPr lang="en-US" sz="2000" b="1" dirty="0"/>
              <a:t>x</a:t>
            </a:r>
            <a:r>
              <a:rPr lang="en-US" sz="2000" dirty="0"/>
              <a:t> ±</a:t>
            </a:r>
            <a:r>
              <a:rPr lang="en-US" sz="2000" b="1" dirty="0"/>
              <a:t>wyz</a:t>
            </a:r>
            <a:r>
              <a:rPr lang="en-US" sz="2000" dirty="0"/>
              <a:t>) </a:t>
            </a:r>
            <a:endParaRPr lang="en-US" sz="2000" dirty="0" smtClean="0"/>
          </a:p>
          <a:p>
            <a:pPr algn="ctr">
              <a:buNone/>
            </a:pPr>
            <a:r>
              <a:rPr lang="en-US" sz="2000" dirty="0" smtClean="0"/>
              <a:t>       + </a:t>
            </a:r>
            <a:r>
              <a:rPr lang="en-US" sz="2000" dirty="0"/>
              <a:t>(±</a:t>
            </a:r>
            <a:r>
              <a:rPr lang="en-US" sz="2000" b="1" dirty="0"/>
              <a:t>y</a:t>
            </a:r>
            <a:r>
              <a:rPr lang="en-US" sz="2000" dirty="0"/>
              <a:t> ±</a:t>
            </a:r>
            <a:r>
              <a:rPr lang="en-US" sz="2000" b="1" dirty="0"/>
              <a:t>wxz</a:t>
            </a:r>
            <a:r>
              <a:rPr lang="en-US" sz="2000" dirty="0"/>
              <a:t>) + (±</a:t>
            </a:r>
            <a:r>
              <a:rPr lang="en-US" sz="2000" b="1" dirty="0"/>
              <a:t>z</a:t>
            </a:r>
            <a:r>
              <a:rPr lang="en-US" sz="2000" dirty="0"/>
              <a:t> ±</a:t>
            </a:r>
            <a:r>
              <a:rPr lang="en-US" sz="2000" b="1" dirty="0"/>
              <a:t>wxy</a:t>
            </a:r>
            <a:r>
              <a:rPr lang="en-US" sz="2000" dirty="0"/>
              <a:t>)}</a:t>
            </a:r>
          </a:p>
        </p:txBody>
      </p:sp>
      <p:pic>
        <p:nvPicPr>
          <p:cNvPr id="138" name="Picture 2" descr="http://www.newscientist.com/blogs/culturelab/2011/01/24/05-0188-01DJellybeanuniverse.jpg"/>
          <p:cNvPicPr>
            <a:picLocks noChangeAspect="1" noChangeArrowheads="1"/>
          </p:cNvPicPr>
          <p:nvPr/>
        </p:nvPicPr>
        <p:blipFill>
          <a:blip r:embed="rId13" cstate="print"/>
          <a:srcRect l="10924" r="11765"/>
          <a:stretch>
            <a:fillRect/>
          </a:stretch>
        </p:blipFill>
        <p:spPr bwMode="auto">
          <a:xfrm>
            <a:off x="10907690" y="4388356"/>
            <a:ext cx="766646" cy="1037308"/>
          </a:xfrm>
          <a:prstGeom prst="rect">
            <a:avLst/>
          </a:prstGeom>
          <a:noFill/>
        </p:spPr>
      </p:pic>
      <p:sp>
        <p:nvSpPr>
          <p:cNvPr id="139" name="Rectangle 138"/>
          <p:cNvSpPr/>
          <p:nvPr/>
        </p:nvSpPr>
        <p:spPr>
          <a:xfrm>
            <a:off x="343939" y="4893475"/>
            <a:ext cx="2017651" cy="923330"/>
          </a:xfrm>
          <a:prstGeom prst="rect">
            <a:avLst/>
          </a:prstGeom>
        </p:spPr>
        <p:txBody>
          <a:bodyPr wrap="square">
            <a:spAutoFit/>
          </a:bodyPr>
          <a:lstStyle/>
          <a:p>
            <a:pPr algn="ctr"/>
            <a:r>
              <a:rPr lang="en-US" dirty="0" smtClean="0"/>
              <a:t>Co-occurrence generates information/energy</a:t>
            </a:r>
            <a:endParaRPr lang="en-US" dirty="0"/>
          </a:p>
        </p:txBody>
      </p:sp>
      <p:sp>
        <p:nvSpPr>
          <p:cNvPr id="142" name="Rectangle 141"/>
          <p:cNvSpPr/>
          <p:nvPr/>
        </p:nvSpPr>
        <p:spPr>
          <a:xfrm>
            <a:off x="408780" y="3373229"/>
            <a:ext cx="2003434" cy="369332"/>
          </a:xfrm>
          <a:prstGeom prst="rect">
            <a:avLst/>
          </a:prstGeom>
        </p:spPr>
        <p:txBody>
          <a:bodyPr wrap="none">
            <a:spAutoFit/>
          </a:bodyPr>
          <a:lstStyle/>
          <a:p>
            <a:r>
              <a:rPr lang="en-US" dirty="0" smtClean="0"/>
              <a:t>3 orientations ±1, 0</a:t>
            </a:r>
            <a:endParaRPr lang="en-US" dirty="0"/>
          </a:p>
        </p:txBody>
      </p:sp>
      <p:sp>
        <p:nvSpPr>
          <p:cNvPr id="31" name="Rectangle 30"/>
          <p:cNvSpPr/>
          <p:nvPr/>
        </p:nvSpPr>
        <p:spPr>
          <a:xfrm>
            <a:off x="5703218" y="6337223"/>
            <a:ext cx="1608517" cy="369332"/>
          </a:xfrm>
          <a:prstGeom prst="rect">
            <a:avLst/>
          </a:prstGeom>
        </p:spPr>
        <p:txBody>
          <a:bodyPr wrap="none">
            <a:spAutoFit/>
          </a:bodyPr>
          <a:lstStyle/>
          <a:p>
            <a:r>
              <a:rPr lang="en-US" dirty="0" smtClean="0"/>
              <a:t>3 tauquernions</a:t>
            </a:r>
            <a:endParaRPr lang="en-US" dirty="0"/>
          </a:p>
        </p:txBody>
      </p:sp>
      <p:sp>
        <p:nvSpPr>
          <p:cNvPr id="32" name="Right Arrow 31"/>
          <p:cNvSpPr/>
          <p:nvPr/>
        </p:nvSpPr>
        <p:spPr>
          <a:xfrm>
            <a:off x="2505033" y="3740675"/>
            <a:ext cx="230799" cy="203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ight Arrow 81"/>
          <p:cNvSpPr/>
          <p:nvPr/>
        </p:nvSpPr>
        <p:spPr>
          <a:xfrm>
            <a:off x="4993131" y="3740675"/>
            <a:ext cx="230799" cy="203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ight Arrow 83"/>
          <p:cNvSpPr/>
          <p:nvPr/>
        </p:nvSpPr>
        <p:spPr>
          <a:xfrm>
            <a:off x="7651706" y="5105208"/>
            <a:ext cx="230799" cy="203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5330782" y="3467229"/>
            <a:ext cx="673582" cy="307777"/>
          </a:xfrm>
          <a:prstGeom prst="rect">
            <a:avLst/>
          </a:prstGeom>
        </p:spPr>
        <p:txBody>
          <a:bodyPr wrap="none">
            <a:spAutoFit/>
          </a:bodyPr>
          <a:lstStyle/>
          <a:p>
            <a:r>
              <a:rPr lang="en-US" sz="1400" b="1" dirty="0" smtClean="0"/>
              <a:t>a0+a1 </a:t>
            </a:r>
            <a:endParaRPr lang="en-US" sz="1400" dirty="0"/>
          </a:p>
        </p:txBody>
      </p:sp>
      <p:sp>
        <p:nvSpPr>
          <p:cNvPr id="36" name="Rectangle 35"/>
          <p:cNvSpPr/>
          <p:nvPr/>
        </p:nvSpPr>
        <p:spPr>
          <a:xfrm>
            <a:off x="6984917" y="3467229"/>
            <a:ext cx="649537" cy="307777"/>
          </a:xfrm>
          <a:prstGeom prst="rect">
            <a:avLst/>
          </a:prstGeom>
        </p:spPr>
        <p:txBody>
          <a:bodyPr wrap="none">
            <a:spAutoFit/>
          </a:bodyPr>
          <a:lstStyle/>
          <a:p>
            <a:r>
              <a:rPr lang="en-US" sz="1400" b="1" dirty="0" smtClean="0"/>
              <a:t>b0+b1</a:t>
            </a:r>
            <a:endParaRPr lang="en-US" sz="1400" dirty="0"/>
          </a:p>
        </p:txBody>
      </p:sp>
      <p:sp>
        <p:nvSpPr>
          <p:cNvPr id="88" name="TextBox 87"/>
          <p:cNvSpPr txBox="1"/>
          <p:nvPr/>
        </p:nvSpPr>
        <p:spPr>
          <a:xfrm>
            <a:off x="10771692" y="1812803"/>
            <a:ext cx="330918" cy="400110"/>
          </a:xfrm>
          <a:prstGeom prst="rect">
            <a:avLst/>
          </a:prstGeom>
          <a:noFill/>
        </p:spPr>
        <p:txBody>
          <a:bodyPr wrap="square" rtlCol="0">
            <a:spAutoFit/>
          </a:bodyPr>
          <a:lstStyle/>
          <a:p>
            <a:r>
              <a:rPr lang="en-US" sz="2000" dirty="0" smtClean="0"/>
              <a:t>a</a:t>
            </a:r>
            <a:endParaRPr lang="en-US" sz="2000" dirty="0"/>
          </a:p>
        </p:txBody>
      </p:sp>
      <p:sp>
        <p:nvSpPr>
          <p:cNvPr id="90" name="TextBox 89"/>
          <p:cNvSpPr txBox="1"/>
          <p:nvPr/>
        </p:nvSpPr>
        <p:spPr>
          <a:xfrm>
            <a:off x="11053516" y="2091448"/>
            <a:ext cx="446472" cy="400110"/>
          </a:xfrm>
          <a:prstGeom prst="rect">
            <a:avLst/>
          </a:prstGeom>
          <a:noFill/>
        </p:spPr>
        <p:txBody>
          <a:bodyPr wrap="square" rtlCol="0">
            <a:spAutoFit/>
          </a:bodyPr>
          <a:lstStyle/>
          <a:p>
            <a:r>
              <a:rPr lang="en-US" sz="2000" b="1" dirty="0" smtClean="0"/>
              <a:t>bc</a:t>
            </a:r>
            <a:endParaRPr lang="en-US" sz="2000" b="1" dirty="0"/>
          </a:p>
        </p:txBody>
      </p:sp>
      <p:sp>
        <p:nvSpPr>
          <p:cNvPr id="37" name="TextBox 36"/>
          <p:cNvSpPr txBox="1"/>
          <p:nvPr/>
        </p:nvSpPr>
        <p:spPr>
          <a:xfrm>
            <a:off x="2436931" y="3490632"/>
            <a:ext cx="354066" cy="307777"/>
          </a:xfrm>
          <a:prstGeom prst="rect">
            <a:avLst/>
          </a:prstGeom>
          <a:noFill/>
        </p:spPr>
        <p:txBody>
          <a:bodyPr wrap="square" rtlCol="0">
            <a:spAutoFit/>
          </a:bodyPr>
          <a:lstStyle/>
          <a:p>
            <a:r>
              <a:rPr lang="en-US" sz="1400" dirty="0" smtClean="0"/>
              <a:t>2x</a:t>
            </a:r>
            <a:endParaRPr lang="en-US" sz="1400" dirty="0"/>
          </a:p>
        </p:txBody>
      </p:sp>
      <mc:AlternateContent xmlns:mc="http://schemas.openxmlformats.org/markup-compatibility/2006" xmlns:a14="http://schemas.microsoft.com/office/drawing/2010/main">
        <mc:Choice Requires="a14">
          <p:sp>
            <p:nvSpPr>
              <p:cNvPr id="38" name="TextBox 37"/>
              <p:cNvSpPr txBox="1"/>
              <p:nvPr/>
            </p:nvSpPr>
            <p:spPr>
              <a:xfrm>
                <a:off x="4989091" y="3519596"/>
                <a:ext cx="21800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ea typeface="Cambria Math" panose="02040503050406030204" pitchFamily="18" charset="0"/>
                        </a:rPr>
                        <m:t>⊗</m:t>
                      </m:r>
                    </m:oMath>
                  </m:oMathPara>
                </a14:m>
                <a:endParaRPr lang="en-US" sz="1400" dirty="0"/>
              </a:p>
            </p:txBody>
          </p:sp>
        </mc:Choice>
        <mc:Fallback xmlns="">
          <p:sp>
            <p:nvSpPr>
              <p:cNvPr id="38" name="TextBox 37"/>
              <p:cNvSpPr txBox="1">
                <a:spLocks noRot="1" noChangeAspect="1" noMove="1" noResize="1" noEditPoints="1" noAdjustHandles="1" noChangeArrowheads="1" noChangeShapeType="1" noTextEdit="1"/>
              </p:cNvSpPr>
              <p:nvPr/>
            </p:nvSpPr>
            <p:spPr>
              <a:xfrm>
                <a:off x="4989091" y="3519596"/>
                <a:ext cx="218008" cy="215444"/>
              </a:xfrm>
              <a:prstGeom prst="rect">
                <a:avLst/>
              </a:prstGeom>
              <a:blipFill rotWithShape="0">
                <a:blip r:embed="rId14"/>
                <a:stretch>
                  <a:fillRect l="-25000" r="-25000" b="-2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651429" y="4834194"/>
                <a:ext cx="2340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9" name="TextBox 38"/>
              <p:cNvSpPr txBox="1">
                <a:spLocks noRot="1" noChangeAspect="1" noMove="1" noResize="1" noEditPoints="1" noAdjustHandles="1" noChangeArrowheads="1" noChangeShapeType="1" noTextEdit="1"/>
              </p:cNvSpPr>
              <p:nvPr/>
            </p:nvSpPr>
            <p:spPr>
              <a:xfrm>
                <a:off x="7651429" y="4834194"/>
                <a:ext cx="234038" cy="276999"/>
              </a:xfrm>
              <a:prstGeom prst="rect">
                <a:avLst/>
              </a:prstGeom>
              <a:blipFill rotWithShape="0">
                <a:blip r:embed="rId15"/>
                <a:stretch>
                  <a:fillRect l="-20513" r="-20513" b="-6667"/>
                </a:stretch>
              </a:blipFill>
            </p:spPr>
            <p:txBody>
              <a:bodyPr/>
              <a:lstStyle/>
              <a:p>
                <a:r>
                  <a:rPr lang="en-US">
                    <a:noFill/>
                  </a:rPr>
                  <a:t> </a:t>
                </a:r>
              </a:p>
            </p:txBody>
          </p:sp>
        </mc:Fallback>
      </mc:AlternateContent>
    </p:spTree>
    <p:extLst>
      <p:ext uri="{BB962C8B-B14F-4D97-AF65-F5344CB8AC3E}">
        <p14:creationId xmlns:p14="http://schemas.microsoft.com/office/powerpoint/2010/main" val="41199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929839" y="5130653"/>
          <a:ext cx="8393558" cy="1097280"/>
        </p:xfrm>
        <a:graphic>
          <a:graphicData uri="http://schemas.openxmlformats.org/drawingml/2006/table">
            <a:tbl>
              <a:tblPr firstRow="1" bandRow="1">
                <a:tableStyleId>{5C22544A-7EE6-4342-B048-85BDC9FD1C3A}</a:tableStyleId>
              </a:tblPr>
              <a:tblGrid>
                <a:gridCol w="1140587"/>
                <a:gridCol w="1437259"/>
                <a:gridCol w="2549843"/>
                <a:gridCol w="3265869"/>
              </a:tblGrid>
              <a:tr h="3625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4</a:t>
                      </a:r>
                      <a:endParaRPr lang="en-US" b="1" dirty="0" smtClean="0"/>
                    </a:p>
                  </a:txBody>
                  <a:tcPr/>
                </a:tc>
                <a:tc>
                  <a:txBody>
                    <a:bodyPr/>
                    <a:lstStyle/>
                    <a:p>
                      <a:pPr algn="ctr"/>
                      <a:r>
                        <a:rPr lang="en-US" b="1" dirty="0" smtClean="0"/>
                        <a:t>Total</a:t>
                      </a:r>
                      <a:r>
                        <a:rPr lang="en-US" b="1" dirty="0" smtClean="0">
                          <a:solidFill>
                            <a:schemeClr val="bg1"/>
                          </a:solidFill>
                        </a:rPr>
                        <a:t> </a:t>
                      </a:r>
                      <a:r>
                        <a:rPr lang="en-US" sz="1800" kern="1200" dirty="0" smtClean="0">
                          <a:solidFill>
                            <a:schemeClr val="bg1"/>
                          </a:solidFill>
                          <a:latin typeface="+mn-lt"/>
                          <a:ea typeface="+mn-ea"/>
                          <a:cs typeface="+mn-cs"/>
                        </a:rPr>
                        <a:t>12,690 </a:t>
                      </a:r>
                      <a:endParaRPr lang="en-US" b="1" dirty="0">
                        <a:solidFill>
                          <a:schemeClr val="bg1"/>
                        </a:solidFill>
                      </a:endParaRPr>
                    </a:p>
                  </a:txBody>
                  <a:tcPr/>
                </a:tc>
                <a:tc>
                  <a:txBody>
                    <a:bodyPr/>
                    <a:lstStyle/>
                    <a:p>
                      <a:endParaRPr lang="en-US" dirty="0"/>
                    </a:p>
                  </a:txBody>
                  <a:tcPr/>
                </a:tc>
                <a:tc>
                  <a:txBody>
                    <a:bodyPr/>
                    <a:lstStyle/>
                    <a:p>
                      <a:r>
                        <a:rPr lang="en-US" dirty="0" smtClean="0"/>
                        <a:t>17 Different signatures</a:t>
                      </a:r>
                      <a:endParaRPr lang="en-US" dirty="0"/>
                    </a:p>
                  </a:txBody>
                  <a:tcPr/>
                </a:tc>
              </a:tr>
              <a:tr h="3625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10 </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and ±</a:t>
                      </a:r>
                      <a:r>
                        <a:rPr lang="en-US" sz="1800" b="1" kern="1200" dirty="0" smtClean="0">
                          <a:solidFill>
                            <a:schemeClr val="dk1"/>
                          </a:solidFill>
                          <a:latin typeface="+mn-lt"/>
                          <a:ea typeface="+mn-ea"/>
                          <a:cs typeface="+mn-cs"/>
                        </a:rPr>
                        <a:t>wxyz</a:t>
                      </a:r>
                      <a:endParaRPr lang="en-US" sz="1800" kern="1200" dirty="0" smtClean="0">
                        <a:solidFill>
                          <a:schemeClr val="dk1"/>
                        </a:solidFill>
                        <a:latin typeface="+mn-lt"/>
                        <a:ea typeface="+mn-ea"/>
                        <a:cs typeface="+mn-cs"/>
                      </a:endParaRPr>
                    </a:p>
                  </a:txBody>
                  <a:tcPr/>
                </a:tc>
                <a:tc>
                  <a:txBody>
                    <a:bodyPr/>
                    <a:lstStyle/>
                    <a:p>
                      <a:r>
                        <a:rPr lang="en-US" dirty="0" smtClean="0"/>
                        <a:t>Vectors and Mass Carrier</a:t>
                      </a:r>
                      <a:endParaRPr lang="en-US" dirty="0"/>
                    </a:p>
                  </a:txBody>
                  <a:tcPr/>
                </a:tc>
              </a:tr>
              <a:tr h="3625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16 more</a:t>
                      </a:r>
                      <a:r>
                        <a:rPr lang="en-US" baseline="0" dirty="0" smtClean="0"/>
                        <a:t> signatures</a:t>
                      </a:r>
                      <a:endParaRPr lang="en-US" dirty="0" smtClean="0"/>
                    </a:p>
                  </a:txBody>
                  <a:tcPr/>
                </a:tc>
              </a:tr>
            </a:tbl>
          </a:graphicData>
        </a:graphic>
      </p:graphicFrame>
      <p:graphicFrame>
        <p:nvGraphicFramePr>
          <p:cNvPr id="12" name="Table 11"/>
          <p:cNvGraphicFramePr>
            <a:graphicFrameLocks noGrp="1"/>
          </p:cNvGraphicFramePr>
          <p:nvPr/>
        </p:nvGraphicFramePr>
        <p:xfrm>
          <a:off x="1929839" y="3293997"/>
          <a:ext cx="8393558" cy="1828800"/>
        </p:xfrm>
        <a:graphic>
          <a:graphicData uri="http://schemas.openxmlformats.org/drawingml/2006/table">
            <a:tbl>
              <a:tblPr firstRow="1" bandRow="1">
                <a:tableStyleId>{5C22544A-7EE6-4342-B048-85BDC9FD1C3A}</a:tableStyleId>
              </a:tblPr>
              <a:tblGrid>
                <a:gridCol w="1140587"/>
                <a:gridCol w="1437259"/>
                <a:gridCol w="2549843"/>
                <a:gridCol w="3265869"/>
              </a:tblGrid>
              <a:tr h="3625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3</a:t>
                      </a:r>
                      <a:endParaRPr lang="en-US" b="1" dirty="0" smtClean="0"/>
                    </a:p>
                  </a:txBody>
                  <a:tcPr/>
                </a:tc>
                <a:tc>
                  <a:txBody>
                    <a:bodyPr/>
                    <a:lstStyle/>
                    <a:p>
                      <a:pPr algn="ctr"/>
                      <a:r>
                        <a:rPr lang="en-US" b="1" dirty="0" smtClean="0"/>
                        <a:t>Total 90</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*quarks</a:t>
                      </a:r>
                      <a:r>
                        <a:rPr lang="en-US" baseline="0" dirty="0" smtClean="0"/>
                        <a:t> are: </a:t>
                      </a:r>
                      <a:r>
                        <a:rPr lang="en-US" dirty="0" smtClean="0"/>
                        <a:t>±</a:t>
                      </a:r>
                      <a:r>
                        <a:rPr lang="en-US" b="1" dirty="0" smtClean="0"/>
                        <a:t>x</a:t>
                      </a:r>
                      <a:r>
                        <a:rPr lang="en-US" dirty="0" smtClean="0"/>
                        <a:t> ±</a:t>
                      </a:r>
                      <a:r>
                        <a:rPr lang="en-US" b="1" dirty="0" smtClean="0"/>
                        <a:t>yz</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(Standard model Space)</a:t>
                      </a:r>
                    </a:p>
                  </a:txBody>
                  <a:tcPr>
                    <a:solidFill>
                      <a:schemeClr val="tx2">
                        <a:lumMod val="60000"/>
                        <a:lumOff val="40000"/>
                      </a:schemeClr>
                    </a:solidFill>
                  </a:tcPr>
                </a:tc>
              </a:tr>
              <a:tr h="362556">
                <a:tc>
                  <a:txBody>
                    <a:bodyPr/>
                    <a:lstStyle/>
                    <a:p>
                      <a:pPr algn="ctr"/>
                      <a:endParaRPr lang="en-US" dirty="0"/>
                    </a:p>
                  </a:txBody>
                  <a:tcPr/>
                </a:tc>
                <a:tc>
                  <a:txBody>
                    <a:bodyPr/>
                    <a:lstStyle/>
                    <a:p>
                      <a:pPr algn="ctr"/>
                      <a:r>
                        <a:rPr lang="en-US" b="0" dirty="0" smtClean="0"/>
                        <a:t>6</a:t>
                      </a:r>
                      <a:endParaRPr lang="en-US" b="0"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t>
                      </a:r>
                      <a:endParaRPr lang="en-US" dirty="0"/>
                    </a:p>
                  </a:txBody>
                  <a:tcPr/>
                </a:tc>
                <a:tc>
                  <a:txBody>
                    <a:bodyPr/>
                    <a:lstStyle/>
                    <a:p>
                      <a:r>
                        <a:rPr lang="en-US" dirty="0" smtClean="0"/>
                        <a:t>Vectors are distinctions</a:t>
                      </a:r>
                      <a:endParaRPr lang="en-US" dirty="0"/>
                    </a:p>
                  </a:txBody>
                  <a:tcPr/>
                </a:tc>
              </a:tr>
              <a:tr h="362556">
                <a:tc>
                  <a:txBody>
                    <a:bodyPr/>
                    <a:lstStyle/>
                    <a:p>
                      <a:pPr algn="ctr"/>
                      <a:endParaRPr lang="en-US" dirty="0"/>
                    </a:p>
                  </a:txBody>
                  <a:tcPr/>
                </a:tc>
                <a:tc>
                  <a:txBody>
                    <a:bodyPr/>
                    <a:lstStyle/>
                    <a:p>
                      <a:pPr algn="ctr"/>
                      <a:r>
                        <a:rPr lang="en-US" dirty="0" smtClean="0"/>
                        <a:t>24</a:t>
                      </a:r>
                      <a:endParaRPr lang="en-US"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y</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xy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Neutrinos (3x8=24)</a:t>
                      </a:r>
                    </a:p>
                  </a:txBody>
                  <a:tcPr/>
                </a:tc>
              </a:tr>
              <a:tr h="362556">
                <a:tc>
                  <a:txBody>
                    <a:bodyPr/>
                    <a:lstStyle/>
                    <a:p>
                      <a:pPr algn="ctr"/>
                      <a:endParaRPr lang="en-US" dirty="0"/>
                    </a:p>
                  </a:txBody>
                  <a:tcPr/>
                </a:tc>
                <a:tc>
                  <a:txBody>
                    <a:bodyPr/>
                    <a:lstStyle/>
                    <a:p>
                      <a:pPr algn="ctr"/>
                      <a:r>
                        <a:rPr lang="en-US" dirty="0" smtClean="0"/>
                        <a:t>12</a:t>
                      </a:r>
                      <a:endParaRPr lang="en-US"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xy</a:t>
                      </a:r>
                      <a:r>
                        <a:rPr lang="en-US" sz="1800" b="0" kern="1200" baseline="0" dirty="0" smtClean="0">
                          <a:solidFill>
                            <a:schemeClr val="dk1"/>
                          </a:solidFill>
                          <a:latin typeface="+mn-lt"/>
                          <a:ea typeface="+mn-ea"/>
                          <a:cs typeface="+mn-cs"/>
                        </a:rPr>
                        <a:t> </a:t>
                      </a:r>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xz</a:t>
                      </a:r>
                      <a:endParaRPr lang="en-US" dirty="0"/>
                    </a:p>
                  </a:txBody>
                  <a:tcPr/>
                </a:tc>
                <a:tc>
                  <a:txBody>
                    <a:bodyPr/>
                    <a:lstStyle/>
                    <a:p>
                      <a:r>
                        <a:rPr lang="en-US" dirty="0" smtClean="0"/>
                        <a:t>Electrons (3x4=12)</a:t>
                      </a:r>
                      <a:endParaRPr lang="en-US" dirty="0"/>
                    </a:p>
                  </a:txBody>
                  <a:tcPr/>
                </a:tc>
              </a:tr>
              <a:tr h="362556">
                <a:tc>
                  <a:txBody>
                    <a:bodyPr/>
                    <a:lstStyle/>
                    <a:p>
                      <a:pPr algn="ctr"/>
                      <a:endParaRPr lang="en-US" dirty="0"/>
                    </a:p>
                  </a:txBody>
                  <a:tcPr/>
                </a:tc>
                <a:tc>
                  <a:txBody>
                    <a:bodyPr/>
                    <a:lstStyle/>
                    <a:p>
                      <a:pPr algn="ctr"/>
                      <a:r>
                        <a:rPr lang="en-US" dirty="0" smtClean="0"/>
                        <a:t>48</a:t>
                      </a:r>
                      <a:endParaRPr lang="en-US"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y</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z</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xy</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xz</a:t>
                      </a:r>
                      <a:endParaRPr lang="en-US" dirty="0"/>
                    </a:p>
                  </a:txBody>
                  <a:tcPr/>
                </a:tc>
                <a:tc>
                  <a:txBody>
                    <a:bodyPr/>
                    <a:lstStyle/>
                    <a:p>
                      <a:r>
                        <a:rPr lang="en-US" dirty="0" smtClean="0"/>
                        <a:t>Protons (</a:t>
                      </a:r>
                      <a:r>
                        <a:rPr lang="en-US" sz="1800" kern="1200" baseline="0" dirty="0" smtClean="0">
                          <a:solidFill>
                            <a:schemeClr val="dk1"/>
                          </a:solidFill>
                          <a:latin typeface="+mn-lt"/>
                          <a:ea typeface="+mn-ea"/>
                          <a:cs typeface="+mn-cs"/>
                        </a:rPr>
                        <a:t>neutrons = xyz protons)</a:t>
                      </a:r>
                      <a:endParaRPr lang="en-US" dirty="0"/>
                    </a:p>
                  </a:txBody>
                  <a:tcPr/>
                </a:tc>
              </a:tr>
            </a:tbl>
          </a:graphicData>
        </a:graphic>
      </p:graphicFrame>
      <p:sp>
        <p:nvSpPr>
          <p:cNvPr id="2" name="Title 1"/>
          <p:cNvSpPr>
            <a:spLocks noGrp="1"/>
          </p:cNvSpPr>
          <p:nvPr>
            <p:ph type="title"/>
          </p:nvPr>
        </p:nvSpPr>
        <p:spPr>
          <a:xfrm>
            <a:off x="802184" y="265641"/>
            <a:ext cx="9843237" cy="625113"/>
          </a:xfrm>
        </p:spPr>
        <p:txBody>
          <a:bodyPr>
            <a:normAutofit fontScale="90000"/>
          </a:bodyPr>
          <a:lstStyle/>
          <a:p>
            <a:r>
              <a:rPr lang="en-US" dirty="0" smtClean="0"/>
              <a:t>Particles X</a:t>
            </a:r>
            <a:r>
              <a:rPr lang="en-US" baseline="30000" dirty="0" smtClean="0"/>
              <a:t>2</a:t>
            </a:r>
            <a:r>
              <a:rPr lang="en-US" dirty="0" smtClean="0"/>
              <a:t>=1 (Unitary) in Geometric Algebra</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24007799"/>
              </p:ext>
            </p:extLst>
          </p:nvPr>
        </p:nvGraphicFramePr>
        <p:xfrm>
          <a:off x="1929839" y="1469855"/>
          <a:ext cx="8393558" cy="1828800"/>
        </p:xfrm>
        <a:graphic>
          <a:graphicData uri="http://schemas.openxmlformats.org/drawingml/2006/table">
            <a:tbl>
              <a:tblPr firstRow="1" bandRow="1">
                <a:tableStyleId>{5C22544A-7EE6-4342-B048-85BDC9FD1C3A}</a:tableStyleId>
              </a:tblPr>
              <a:tblGrid>
                <a:gridCol w="1140587"/>
                <a:gridCol w="1437259"/>
                <a:gridCol w="2549843"/>
                <a:gridCol w="3265869"/>
              </a:tblGrid>
              <a:tr h="362556">
                <a:tc>
                  <a:txBody>
                    <a:bodyPr/>
                    <a:lstStyle/>
                    <a:p>
                      <a:r>
                        <a:rPr lang="en-US" dirty="0" smtClean="0"/>
                        <a:t>Space</a:t>
                      </a:r>
                      <a:endParaRPr lang="en-US" dirty="0"/>
                    </a:p>
                  </a:txBody>
                  <a:tcPr/>
                </a:tc>
                <a:tc>
                  <a:txBody>
                    <a:bodyPr/>
                    <a:lstStyle/>
                    <a:p>
                      <a:r>
                        <a:rPr lang="en-US" dirty="0" smtClean="0"/>
                        <a:t>Count</a:t>
                      </a:r>
                      <a:endParaRPr lang="en-US" dirty="0"/>
                    </a:p>
                  </a:txBody>
                  <a:tcPr/>
                </a:tc>
                <a:tc>
                  <a:txBody>
                    <a:bodyPr/>
                    <a:lstStyle/>
                    <a:p>
                      <a:r>
                        <a:rPr lang="en-US" smtClean="0"/>
                        <a:t>Unitary Multivector</a:t>
                      </a:r>
                      <a:endParaRPr lang="en-US" dirty="0"/>
                    </a:p>
                  </a:txBody>
                  <a:tcPr/>
                </a:tc>
                <a:tc>
                  <a:txBody>
                    <a:bodyPr/>
                    <a:lstStyle/>
                    <a:p>
                      <a:r>
                        <a:rPr lang="en-US" dirty="0" smtClean="0"/>
                        <a:t>Particle</a:t>
                      </a:r>
                      <a:r>
                        <a:rPr lang="en-US" baseline="0" dirty="0" smtClean="0"/>
                        <a:t> </a:t>
                      </a:r>
                      <a:r>
                        <a:rPr lang="en-US" dirty="0" smtClean="0"/>
                        <a:t>Description</a:t>
                      </a:r>
                      <a:endParaRPr lang="en-US" dirty="0"/>
                    </a:p>
                  </a:txBody>
                  <a:tcPr/>
                </a:tc>
              </a:tr>
              <a:tr h="3625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1</a:t>
                      </a:r>
                      <a:endParaRPr lang="en-US" b="1" dirty="0" smtClean="0"/>
                    </a:p>
                  </a:txBody>
                  <a:tcPr/>
                </a:tc>
                <a:tc>
                  <a:txBody>
                    <a:bodyPr/>
                    <a:lstStyle/>
                    <a:p>
                      <a:pPr algn="ctr"/>
                      <a:r>
                        <a:rPr lang="en-US" b="1" dirty="0" smtClean="0"/>
                        <a:t>Total</a:t>
                      </a:r>
                      <a:r>
                        <a:rPr lang="en-US" b="1" baseline="0" dirty="0" smtClean="0"/>
                        <a:t> </a:t>
                      </a:r>
                      <a:r>
                        <a:rPr lang="en-US" b="0" baseline="0" dirty="0" smtClean="0"/>
                        <a:t>2</a:t>
                      </a:r>
                      <a:endParaRPr lang="en-US" b="0" dirty="0"/>
                    </a:p>
                  </a:txBody>
                  <a:tcPr/>
                </a:tc>
                <a:tc>
                  <a:txBody>
                    <a:bodyPr/>
                    <a:lstStyle/>
                    <a:p>
                      <a:r>
                        <a:rPr lang="en-US" sz="1800" kern="1200" smtClean="0">
                          <a:solidFill>
                            <a:schemeClr val="dk1"/>
                          </a:solidFill>
                          <a:latin typeface="+mn-lt"/>
                          <a:ea typeface="+mn-ea"/>
                          <a:cs typeface="+mn-cs"/>
                        </a:rPr>
                        <a:t>± </a:t>
                      </a:r>
                      <a:r>
                        <a:rPr lang="en-US" sz="1800" b="1" kern="1200" smtClean="0">
                          <a:solidFill>
                            <a:schemeClr val="dk1"/>
                          </a:solidFill>
                          <a:latin typeface="+mn-lt"/>
                          <a:ea typeface="+mn-ea"/>
                          <a:cs typeface="+mn-cs"/>
                        </a:rPr>
                        <a:t>a</a:t>
                      </a:r>
                      <a:r>
                        <a:rPr lang="en-US" sz="1800" kern="1200" smtClean="0">
                          <a:solidFill>
                            <a:schemeClr val="dk1"/>
                          </a:solidFill>
                          <a:latin typeface="+mn-lt"/>
                          <a:ea typeface="+mn-ea"/>
                          <a:cs typeface="+mn-cs"/>
                        </a:rPr>
                        <a:t> </a:t>
                      </a:r>
                      <a:endParaRPr lang="en-US" dirty="0"/>
                    </a:p>
                  </a:txBody>
                  <a:tcPr/>
                </a:tc>
                <a:tc>
                  <a:txBody>
                    <a:bodyPr/>
                    <a:lstStyle/>
                    <a:p>
                      <a:r>
                        <a:rPr lang="en-US" dirty="0" smtClean="0"/>
                        <a:t>Exclude scalar value of </a:t>
                      </a:r>
                      <a:r>
                        <a:rPr lang="en-US" sz="1800" kern="1200" dirty="0" smtClean="0">
                          <a:solidFill>
                            <a:schemeClr val="dk1"/>
                          </a:solidFill>
                          <a:latin typeface="+mn-lt"/>
                          <a:ea typeface="+mn-ea"/>
                          <a:cs typeface="+mn-cs"/>
                        </a:rPr>
                        <a:t>±</a:t>
                      </a:r>
                      <a:r>
                        <a:rPr lang="en-US" dirty="0" smtClean="0"/>
                        <a:t>1</a:t>
                      </a:r>
                      <a:endParaRPr lang="en-US" dirty="0"/>
                    </a:p>
                  </a:txBody>
                  <a:tcPr/>
                </a:tc>
              </a:tr>
              <a:tr h="362556">
                <a:tc>
                  <a:txBody>
                    <a:bodyPr/>
                    <a:lstStyle/>
                    <a:p>
                      <a:pPr algn="ctr"/>
                      <a:r>
                        <a:rPr lang="en-US" dirty="0" smtClean="0">
                          <a:latin typeface="Cambria Math"/>
                          <a:ea typeface="Cambria Math"/>
                        </a:rPr>
                        <a:t>𝔾</a:t>
                      </a:r>
                      <a:r>
                        <a:rPr lang="en-US" b="1" baseline="-25000" dirty="0" smtClean="0"/>
                        <a:t>2</a:t>
                      </a:r>
                      <a:endParaRPr lang="en-US" b="1" dirty="0"/>
                    </a:p>
                  </a:txBody>
                  <a:tcPr/>
                </a:tc>
                <a:tc>
                  <a:txBody>
                    <a:bodyPr/>
                    <a:lstStyle/>
                    <a:p>
                      <a:pPr algn="ctr"/>
                      <a:r>
                        <a:rPr lang="en-US" b="1" dirty="0" smtClean="0"/>
                        <a:t>Total </a:t>
                      </a:r>
                      <a:r>
                        <a:rPr lang="en-US" b="0" dirty="0" smtClean="0"/>
                        <a:t>12</a:t>
                      </a:r>
                      <a:endParaRPr lang="en-US" b="0" dirty="0"/>
                    </a:p>
                  </a:txBody>
                  <a:tcPr/>
                </a:tc>
                <a:tc>
                  <a:txBody>
                    <a:bodyPr/>
                    <a:lstStyle/>
                    <a:p>
                      <a:endParaRPr lang="en-US" dirty="0"/>
                    </a:p>
                  </a:txBody>
                  <a:tcPr/>
                </a:tc>
                <a:tc>
                  <a:txBody>
                    <a:bodyPr/>
                    <a:lstStyle/>
                    <a:p>
                      <a:r>
                        <a:rPr lang="en-US" dirty="0" smtClean="0"/>
                        <a:t>(qubit space)</a:t>
                      </a:r>
                      <a:endParaRPr lang="en-US" dirty="0"/>
                    </a:p>
                  </a:txBody>
                  <a:tcPr/>
                </a:tc>
              </a:tr>
              <a:tr h="3625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b="0" dirty="0" smtClean="0"/>
                        <a:t>4</a:t>
                      </a:r>
                      <a:endParaRPr lang="en-US" b="0"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t>
                      </a:r>
                      <a:endParaRPr lang="en-US" dirty="0"/>
                    </a:p>
                  </a:txBody>
                  <a:tcPr/>
                </a:tc>
                <a:tc>
                  <a:txBody>
                    <a:bodyPr/>
                    <a:lstStyle/>
                    <a:p>
                      <a:r>
                        <a:rPr lang="en-US" dirty="0" smtClean="0"/>
                        <a:t>Vectors are distinctions</a:t>
                      </a:r>
                      <a:endParaRPr lang="en-US" dirty="0"/>
                    </a:p>
                  </a:txBody>
                  <a:tcPr/>
                </a:tc>
              </a:tr>
              <a:tr h="362556">
                <a:tc>
                  <a:txBody>
                    <a:bodyPr/>
                    <a:lstStyle/>
                    <a:p>
                      <a:pPr algn="ctr"/>
                      <a:endParaRPr lang="en-US" dirty="0"/>
                    </a:p>
                  </a:txBody>
                  <a:tcPr/>
                </a:tc>
                <a:tc>
                  <a:txBody>
                    <a:bodyPr/>
                    <a:lstStyle/>
                    <a:p>
                      <a:pPr algn="ctr"/>
                      <a:r>
                        <a:rPr lang="en-US" dirty="0" smtClean="0"/>
                        <a:t>8</a:t>
                      </a:r>
                      <a:endParaRPr lang="en-US"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a</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b</a:t>
                      </a:r>
                      <a:r>
                        <a:rPr lang="en-US" sz="1800" kern="1200" dirty="0" smtClean="0">
                          <a:solidFill>
                            <a:schemeClr val="dk1"/>
                          </a:solidFill>
                          <a:latin typeface="+mn-lt"/>
                          <a:ea typeface="+mn-ea"/>
                          <a:cs typeface="+mn-cs"/>
                        </a:rPr>
                        <a:t> ±</a:t>
                      </a:r>
                      <a:r>
                        <a:rPr lang="en-US" sz="1800" b="1" kern="1200" dirty="0" smtClean="0">
                          <a:solidFill>
                            <a:schemeClr val="dk1"/>
                          </a:solidFill>
                          <a:latin typeface="+mn-lt"/>
                          <a:ea typeface="+mn-ea"/>
                          <a:cs typeface="+mn-cs"/>
                        </a:rPr>
                        <a:t>ab</a:t>
                      </a:r>
                      <a:endParaRPr lang="en-US" dirty="0"/>
                    </a:p>
                  </a:txBody>
                  <a:tcPr/>
                </a:tc>
                <a:tc>
                  <a:txBody>
                    <a:bodyPr/>
                    <a:lstStyle/>
                    <a:p>
                      <a:r>
                        <a:rPr lang="en-US" dirty="0" smtClean="0"/>
                        <a:t>Neutrinos (predict</a:t>
                      </a:r>
                      <a:r>
                        <a:rPr lang="en-US" baseline="0" dirty="0" smtClean="0"/>
                        <a:t> </a:t>
                      </a:r>
                      <a:r>
                        <a:rPr lang="en-US" dirty="0" smtClean="0"/>
                        <a:t>4 not 3)</a:t>
                      </a:r>
                      <a:endParaRPr lang="en-US" dirty="0"/>
                    </a:p>
                  </a:txBody>
                  <a:tcPr/>
                </a:tc>
              </a:tr>
            </a:tbl>
          </a:graphicData>
        </a:graphic>
      </p:graphicFrame>
      <p:sp>
        <p:nvSpPr>
          <p:cNvPr id="6" name="TextBox 5"/>
          <p:cNvSpPr txBox="1"/>
          <p:nvPr/>
        </p:nvSpPr>
        <p:spPr>
          <a:xfrm>
            <a:off x="1883272" y="1063359"/>
            <a:ext cx="7421834" cy="400110"/>
          </a:xfrm>
          <a:prstGeom prst="rect">
            <a:avLst/>
          </a:prstGeom>
          <a:noFill/>
        </p:spPr>
        <p:txBody>
          <a:bodyPr wrap="square" rtlCol="0">
            <a:spAutoFit/>
          </a:bodyPr>
          <a:lstStyle/>
          <a:p>
            <a:r>
              <a:rPr lang="pt-BR" sz="2000" dirty="0"/>
              <a:t>Find all Unitaries in </a:t>
            </a:r>
            <a:r>
              <a:rPr lang="en-US" sz="2000" dirty="0">
                <a:latin typeface="Cambria Math"/>
                <a:ea typeface="Cambria Math"/>
              </a:rPr>
              <a:t>𝔾 using</a:t>
            </a:r>
            <a:r>
              <a:rPr lang="pt-BR" sz="2000" dirty="0"/>
              <a:t>: gasolve([a,b, ...], lambda X: X*X, 1)</a:t>
            </a:r>
            <a:endParaRPr lang="en-US" sz="2000" dirty="0"/>
          </a:p>
        </p:txBody>
      </p:sp>
      <p:sp>
        <p:nvSpPr>
          <p:cNvPr id="7" name="TextBox 6"/>
          <p:cNvSpPr txBox="1"/>
          <p:nvPr/>
        </p:nvSpPr>
        <p:spPr>
          <a:xfrm>
            <a:off x="1989001" y="6263586"/>
            <a:ext cx="8432801" cy="369332"/>
          </a:xfrm>
          <a:prstGeom prst="rect">
            <a:avLst/>
          </a:prstGeom>
          <a:noFill/>
        </p:spPr>
        <p:txBody>
          <a:bodyPr wrap="square" rtlCol="0">
            <a:spAutoFit/>
          </a:bodyPr>
          <a:lstStyle/>
          <a:p>
            <a:r>
              <a:rPr lang="en-US" dirty="0"/>
              <a:t>For</a:t>
            </a:r>
            <a:r>
              <a:rPr lang="en-US" b="1" dirty="0"/>
              <a:t> X</a:t>
            </a:r>
            <a:r>
              <a:rPr lang="en-US" baseline="30000" dirty="0"/>
              <a:t>2</a:t>
            </a:r>
            <a:r>
              <a:rPr lang="en-US" dirty="0"/>
              <a:t> = </a:t>
            </a:r>
            <a:r>
              <a:rPr lang="en-US" b="1" dirty="0"/>
              <a:t>X </a:t>
            </a:r>
            <a:r>
              <a:rPr lang="en-US" dirty="0"/>
              <a:t>(Idempotent) and </a:t>
            </a:r>
            <a:r>
              <a:rPr lang="en-US" b="1" dirty="0"/>
              <a:t>U</a:t>
            </a:r>
            <a:r>
              <a:rPr lang="en-US" baseline="30000" dirty="0"/>
              <a:t>2</a:t>
            </a:r>
            <a:r>
              <a:rPr lang="en-US" dirty="0"/>
              <a:t> = 1 (Unitary) then </a:t>
            </a:r>
            <a:r>
              <a:rPr lang="en-US" b="1" dirty="0"/>
              <a:t>X</a:t>
            </a:r>
            <a:r>
              <a:rPr lang="en-US" dirty="0"/>
              <a:t> = –1 ± </a:t>
            </a:r>
            <a:r>
              <a:rPr lang="en-US" b="1" dirty="0"/>
              <a:t>U </a:t>
            </a:r>
            <a:r>
              <a:rPr lang="en-US" dirty="0"/>
              <a:t> (proof </a:t>
            </a:r>
            <a:r>
              <a:rPr lang="en-US" b="1" dirty="0"/>
              <a:t>X</a:t>
            </a:r>
            <a:r>
              <a:rPr lang="en-US" baseline="30000" dirty="0"/>
              <a:t>2</a:t>
            </a:r>
            <a:r>
              <a:rPr lang="en-US" dirty="0"/>
              <a:t> = (–1 ± </a:t>
            </a:r>
            <a:r>
              <a:rPr lang="en-US" b="1" dirty="0"/>
              <a:t>U</a:t>
            </a:r>
            <a:r>
              <a:rPr lang="en-US" dirty="0"/>
              <a:t>)</a:t>
            </a:r>
            <a:r>
              <a:rPr lang="en-US" baseline="30000" dirty="0"/>
              <a:t> 2</a:t>
            </a:r>
            <a:r>
              <a:rPr lang="en-US" dirty="0"/>
              <a:t> = </a:t>
            </a:r>
            <a:r>
              <a:rPr lang="en-US" b="1" dirty="0"/>
              <a:t>X</a:t>
            </a:r>
            <a:r>
              <a:rPr lang="en-US" dirty="0"/>
              <a:t>) </a:t>
            </a:r>
          </a:p>
        </p:txBody>
      </p:sp>
      <p:sp>
        <p:nvSpPr>
          <p:cNvPr id="8" name="Rectangle 7"/>
          <p:cNvSpPr/>
          <p:nvPr/>
        </p:nvSpPr>
        <p:spPr>
          <a:xfrm>
            <a:off x="4901400" y="1151938"/>
            <a:ext cx="3670515" cy="2407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924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nvGraphicFramePr>
        <p:xfrm>
          <a:off x="1914367" y="5084850"/>
          <a:ext cx="8400983" cy="1463040"/>
        </p:xfrm>
        <a:graphic>
          <a:graphicData uri="http://schemas.openxmlformats.org/drawingml/2006/table">
            <a:tbl>
              <a:tblPr firstRow="1" bandRow="1">
                <a:tableStyleId>{5C22544A-7EE6-4342-B048-85BDC9FD1C3A}</a:tableStyleId>
              </a:tblPr>
              <a:tblGrid>
                <a:gridCol w="1124882"/>
                <a:gridCol w="1271472"/>
                <a:gridCol w="3442405"/>
                <a:gridCol w="2562224"/>
              </a:tblGrid>
              <a:tr h="3211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4</a:t>
                      </a:r>
                      <a:endParaRPr lang="en-US" b="1" dirty="0" smtClean="0"/>
                    </a:p>
                  </a:txBody>
                  <a:tcPr/>
                </a:tc>
                <a:tc>
                  <a:txBody>
                    <a:bodyPr/>
                    <a:lstStyle/>
                    <a:p>
                      <a:pPr algn="ctr"/>
                      <a:r>
                        <a:rPr lang="en-US" b="1" dirty="0" smtClean="0"/>
                        <a:t>Total 7,280</a:t>
                      </a:r>
                      <a:endParaRPr lang="en-US" b="1" dirty="0"/>
                    </a:p>
                  </a:txBody>
                  <a:tcPr/>
                </a:tc>
                <a:tc>
                  <a:txBody>
                    <a:bodyPr/>
                    <a:lstStyle/>
                    <a:p>
                      <a:endParaRPr lang="en-US" dirty="0"/>
                    </a:p>
                  </a:txBody>
                  <a:tcPr/>
                </a:tc>
                <a:tc>
                  <a:txBody>
                    <a:bodyPr/>
                    <a:lstStyle/>
                    <a:p>
                      <a:r>
                        <a:rPr lang="en-US" dirty="0" smtClean="0"/>
                        <a:t>30 Different signatures</a:t>
                      </a:r>
                      <a:endParaRPr lang="en-US" dirty="0"/>
                    </a:p>
                  </a:txBody>
                  <a:tcPr/>
                </a:tc>
              </a:tr>
              <a:tr h="3211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80</a:t>
                      </a:r>
                      <a:endParaRPr lang="en-US"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sz="1800" b="1" kern="1200" dirty="0" smtClean="0">
                          <a:solidFill>
                            <a:schemeClr val="dk1"/>
                          </a:solidFill>
                          <a:latin typeface="+mn-lt"/>
                          <a:ea typeface="+mn-ea"/>
                          <a:cs typeface="+mn-cs"/>
                        </a:rPr>
                        <a:t>x</a:t>
                      </a:r>
                      <a:r>
                        <a:rPr lang="en-US" sz="1800" kern="1200" dirty="0" smtClean="0">
                          <a:solidFill>
                            <a:schemeClr val="dk1"/>
                          </a:solidFill>
                          <a:latin typeface="+mn-lt"/>
                          <a:ea typeface="+mn-ea"/>
                          <a:cs typeface="+mn-cs"/>
                        </a:rPr>
                        <a:t> </a:t>
                      </a:r>
                      <a:r>
                        <a:rPr lang="en-US" dirty="0" smtClean="0"/>
                        <a:t>±</a:t>
                      </a:r>
                      <a:r>
                        <a:rPr lang="en-US" sz="1800" b="1" kern="1200" dirty="0" smtClean="0">
                          <a:solidFill>
                            <a:schemeClr val="dk1"/>
                          </a:solidFill>
                          <a:latin typeface="+mn-lt"/>
                          <a:ea typeface="+mn-ea"/>
                          <a:cs typeface="+mn-cs"/>
                        </a:rPr>
                        <a:t>xy</a:t>
                      </a:r>
                      <a:r>
                        <a:rPr lang="en-US" sz="1800" kern="1200" dirty="0" smtClean="0">
                          <a:solidFill>
                            <a:schemeClr val="dk1"/>
                          </a:solidFill>
                          <a:latin typeface="+mn-lt"/>
                          <a:ea typeface="+mn-ea"/>
                          <a:cs typeface="+mn-cs"/>
                        </a:rPr>
                        <a:t> and </a:t>
                      </a:r>
                      <a:r>
                        <a:rPr lang="en-US" dirty="0" smtClean="0"/>
                        <a:t>±</a:t>
                      </a:r>
                      <a:r>
                        <a:rPr lang="en-US" sz="1800" b="1" kern="1200" dirty="0" smtClean="0">
                          <a:solidFill>
                            <a:schemeClr val="dk1"/>
                          </a:solidFill>
                          <a:latin typeface="+mn-lt"/>
                          <a:ea typeface="+mn-ea"/>
                          <a:cs typeface="+mn-cs"/>
                        </a:rPr>
                        <a:t>w</a:t>
                      </a:r>
                      <a:r>
                        <a:rPr lang="en-US" sz="1800" kern="1200" dirty="0" smtClean="0">
                          <a:solidFill>
                            <a:schemeClr val="dk1"/>
                          </a:solidFill>
                          <a:latin typeface="+mn-lt"/>
                          <a:ea typeface="+mn-ea"/>
                          <a:cs typeface="+mn-cs"/>
                        </a:rPr>
                        <a:t> </a:t>
                      </a:r>
                      <a:r>
                        <a:rPr lang="en-US" dirty="0" smtClean="0"/>
                        <a:t>±</a:t>
                      </a:r>
                      <a:r>
                        <a:rPr lang="en-US" sz="1800" b="1" kern="1200" dirty="0" smtClean="0">
                          <a:solidFill>
                            <a:schemeClr val="dk1"/>
                          </a:solidFill>
                          <a:latin typeface="+mn-lt"/>
                          <a:ea typeface="+mn-ea"/>
                          <a:cs typeface="+mn-cs"/>
                        </a:rPr>
                        <a:t>xyz</a:t>
                      </a:r>
                      <a:endParaRPr lang="en-US" sz="1800" kern="1200" dirty="0" smtClean="0">
                        <a:solidFill>
                          <a:schemeClr val="dk1"/>
                        </a:solidFill>
                        <a:latin typeface="+mn-lt"/>
                        <a:ea typeface="+mn-ea"/>
                        <a:cs typeface="+mn-cs"/>
                      </a:endParaRPr>
                    </a:p>
                  </a:txBody>
                  <a:tcPr/>
                </a:tc>
                <a:tc>
                  <a:txBody>
                    <a:bodyPr/>
                    <a:lstStyle/>
                    <a:p>
                      <a:r>
                        <a:rPr lang="en-US" dirty="0" smtClean="0"/>
                        <a:t>Weak and Dark</a:t>
                      </a:r>
                      <a:r>
                        <a:rPr lang="en-US" baseline="0" dirty="0" smtClean="0"/>
                        <a:t> Bosons</a:t>
                      </a:r>
                      <a:endParaRPr lang="en-US" dirty="0"/>
                    </a:p>
                  </a:txBody>
                  <a:tcPr/>
                </a:tc>
              </a:tr>
              <a:tr h="321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528</a:t>
                      </a:r>
                      <a:endParaRPr lang="en-US" dirty="0"/>
                    </a:p>
                  </a:txBody>
                  <a:tcPr/>
                </a:tc>
                <a:tc>
                  <a:txBody>
                    <a:bodyPr/>
                    <a:lstStyle/>
                    <a:p>
                      <a:r>
                        <a:rPr lang="en-US" sz="1800" kern="1200" dirty="0" smtClean="0">
                          <a:solidFill>
                            <a:schemeClr val="dk1"/>
                          </a:solidFill>
                          <a:latin typeface="+mn-lt"/>
                          <a:ea typeface="+mn-ea"/>
                          <a:cs typeface="+mn-cs"/>
                        </a:rPr>
                        <a:t>(</a:t>
                      </a:r>
                      <a:r>
                        <a:rPr lang="en-US" sz="1800" b="1" kern="1200" dirty="0" smtClean="0">
                          <a:solidFill>
                            <a:schemeClr val="dk1"/>
                          </a:solidFill>
                          <a:latin typeface="+mn-lt"/>
                          <a:ea typeface="+mn-ea"/>
                          <a:cs typeface="+mn-cs"/>
                        </a:rPr>
                        <a:t>ab</a:t>
                      </a:r>
                      <a:r>
                        <a:rPr lang="en-US" sz="1800" kern="120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cd</a:t>
                      </a:r>
                      <a:r>
                        <a:rPr lang="en-US" sz="1800" kern="120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ac</a:t>
                      </a:r>
                      <a:r>
                        <a:rPr lang="en-US" sz="1800" kern="120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bd</a:t>
                      </a:r>
                      <a:r>
                        <a:rPr lang="en-US" sz="1800" kern="120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ad</a:t>
                      </a:r>
                      <a:r>
                        <a:rPr lang="en-US" sz="1800" kern="1200" dirty="0" smtClean="0">
                          <a:solidFill>
                            <a:schemeClr val="dk1"/>
                          </a:solidFill>
                          <a:latin typeface="+mn-lt"/>
                          <a:ea typeface="+mn-ea"/>
                          <a:cs typeface="+mn-cs"/>
                        </a:rPr>
                        <a:t> - </a:t>
                      </a:r>
                      <a:r>
                        <a:rPr lang="en-US" sz="1800" b="1" kern="1200" dirty="0" smtClean="0">
                          <a:solidFill>
                            <a:schemeClr val="dk1"/>
                          </a:solidFill>
                          <a:latin typeface="+mn-lt"/>
                          <a:ea typeface="+mn-ea"/>
                          <a:cs typeface="+mn-cs"/>
                        </a:rPr>
                        <a:t>bc</a:t>
                      </a:r>
                      <a:r>
                        <a:rPr lang="en-US" sz="1800" kern="1200" dirty="0" smtClean="0">
                          <a:solidFill>
                            <a:schemeClr val="dk1"/>
                          </a:solidFill>
                          <a:latin typeface="+mn-lt"/>
                          <a:ea typeface="+mn-ea"/>
                          <a:cs typeface="+mn-cs"/>
                        </a:rPr>
                        <a:t>) &amp; …</a:t>
                      </a:r>
                      <a:endParaRPr lang="en-US" dirty="0"/>
                    </a:p>
                  </a:txBody>
                  <a:tcPr/>
                </a:tc>
                <a:tc>
                  <a:txBody>
                    <a:bodyPr/>
                    <a:lstStyle/>
                    <a:p>
                      <a:r>
                        <a:rPr lang="en-US" dirty="0" smtClean="0"/>
                        <a:t>16 Higgs Boson &amp; others</a:t>
                      </a:r>
                      <a:endParaRPr lang="en-US" dirty="0"/>
                    </a:p>
                  </a:txBody>
                  <a:tcPr/>
                </a:tc>
              </a:tr>
              <a:tr h="32112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c>
                  <a:txBody>
                    <a:bodyPr/>
                    <a:lstStyle/>
                    <a:p>
                      <a:pPr algn="ct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28 more</a:t>
                      </a:r>
                      <a:r>
                        <a:rPr lang="en-US" baseline="0" dirty="0" smtClean="0"/>
                        <a:t> signatures</a:t>
                      </a:r>
                      <a:endParaRPr lang="en-US" dirty="0" smtClean="0"/>
                    </a:p>
                  </a:txBody>
                  <a:tcPr/>
                </a:tc>
              </a:tr>
            </a:tbl>
          </a:graphicData>
        </a:graphic>
      </p:graphicFrame>
      <p:graphicFrame>
        <p:nvGraphicFramePr>
          <p:cNvPr id="10" name="Table 9"/>
          <p:cNvGraphicFramePr>
            <a:graphicFrameLocks noGrp="1"/>
          </p:cNvGraphicFramePr>
          <p:nvPr/>
        </p:nvGraphicFramePr>
        <p:xfrm>
          <a:off x="1914367" y="2891016"/>
          <a:ext cx="8400983" cy="2194560"/>
        </p:xfrm>
        <a:graphic>
          <a:graphicData uri="http://schemas.openxmlformats.org/drawingml/2006/table">
            <a:tbl>
              <a:tblPr firstRow="1" bandRow="1">
                <a:tableStyleId>{5C22544A-7EE6-4342-B048-85BDC9FD1C3A}</a:tableStyleId>
              </a:tblPr>
              <a:tblGrid>
                <a:gridCol w="1124882"/>
                <a:gridCol w="1271472"/>
                <a:gridCol w="3442405"/>
                <a:gridCol w="2562224"/>
              </a:tblGrid>
              <a:tr h="3505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3</a:t>
                      </a:r>
                      <a:endParaRPr lang="en-US" b="1" dirty="0" smtClean="0"/>
                    </a:p>
                  </a:txBody>
                  <a:tcPr/>
                </a:tc>
                <a:tc>
                  <a:txBody>
                    <a:bodyPr/>
                    <a:lstStyle/>
                    <a:p>
                      <a:pPr algn="ctr"/>
                      <a:r>
                        <a:rPr lang="en-US" b="1" dirty="0" smtClean="0"/>
                        <a:t>Total 80</a:t>
                      </a:r>
                      <a:endParaRPr lang="en-US" b="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*quarks</a:t>
                      </a:r>
                      <a:r>
                        <a:rPr lang="en-US" baseline="0" dirty="0" smtClean="0"/>
                        <a:t> are: </a:t>
                      </a:r>
                      <a:r>
                        <a:rPr lang="en-US" dirty="0" smtClean="0"/>
                        <a:t>±</a:t>
                      </a:r>
                      <a:r>
                        <a:rPr lang="en-US" b="1" dirty="0" smtClean="0"/>
                        <a:t>x</a:t>
                      </a:r>
                      <a:r>
                        <a:rPr lang="en-US" dirty="0" smtClean="0"/>
                        <a:t> ±</a:t>
                      </a:r>
                      <a:r>
                        <a:rPr lang="en-US" b="1" dirty="0" smtClean="0"/>
                        <a:t>yz</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(Standard model Space)</a:t>
                      </a:r>
                    </a:p>
                  </a:txBody>
                  <a:tcPr/>
                </a:tc>
              </a:tr>
              <a:tr h="321129">
                <a:tc>
                  <a:txBody>
                    <a:bodyPr/>
                    <a:lstStyle/>
                    <a:p>
                      <a:pPr algn="ctr"/>
                      <a:endParaRPr lang="en-US" dirty="0"/>
                    </a:p>
                  </a:txBody>
                  <a:tcPr/>
                </a:tc>
                <a:tc>
                  <a:txBody>
                    <a:bodyPr/>
                    <a:lstStyle/>
                    <a:p>
                      <a:pPr algn="ctr"/>
                      <a:r>
                        <a:rPr lang="en-US" dirty="0" smtClean="0"/>
                        <a:t>8</a:t>
                      </a:r>
                      <a:endParaRPr lang="en-US" dirty="0"/>
                    </a:p>
                  </a:txBody>
                  <a:tcPr/>
                </a:tc>
                <a:tc>
                  <a:txBody>
                    <a:bodyPr/>
                    <a:lstStyle/>
                    <a:p>
                      <a:r>
                        <a:rPr lang="en-US" dirty="0" smtClean="0"/>
                        <a:t>±</a:t>
                      </a:r>
                      <a:r>
                        <a:rPr lang="en-US" b="1" dirty="0" smtClean="0"/>
                        <a:t>a</a:t>
                      </a:r>
                      <a:r>
                        <a:rPr lang="en-US" dirty="0" smtClean="0"/>
                        <a:t> ±</a:t>
                      </a:r>
                      <a:r>
                        <a:rPr lang="en-US" b="1" dirty="0" smtClean="0"/>
                        <a:t>b</a:t>
                      </a:r>
                      <a:r>
                        <a:rPr lang="en-US" dirty="0" smtClean="0"/>
                        <a:t> ±</a:t>
                      </a:r>
                      <a:r>
                        <a:rPr lang="en-US" b="1" dirty="0" smtClean="0"/>
                        <a:t>c</a:t>
                      </a:r>
                      <a:r>
                        <a:rPr lang="en-US" dirty="0" smtClean="0"/>
                        <a:t> </a:t>
                      </a:r>
                      <a:endParaRPr lang="en-US" dirty="0"/>
                    </a:p>
                  </a:txBody>
                  <a:tcPr/>
                </a:tc>
                <a:tc>
                  <a:txBody>
                    <a:bodyPr/>
                    <a:lstStyle/>
                    <a:p>
                      <a:r>
                        <a:rPr lang="en-US" dirty="0" smtClean="0"/>
                        <a:t>Photonic Boson (Qutrit)</a:t>
                      </a:r>
                      <a:endParaRPr lang="en-US" dirty="0"/>
                    </a:p>
                  </a:txBody>
                  <a:tcPr/>
                </a:tc>
              </a:tr>
              <a:tr h="317650">
                <a:tc>
                  <a:txBody>
                    <a:bodyPr/>
                    <a:lstStyle/>
                    <a:p>
                      <a:pPr algn="ctr"/>
                      <a:endParaRPr lang="en-US" dirty="0"/>
                    </a:p>
                  </a:txBody>
                  <a:tcPr/>
                </a:tc>
                <a:tc>
                  <a:txBody>
                    <a:bodyPr/>
                    <a:lstStyle/>
                    <a:p>
                      <a:pPr algn="ctr"/>
                      <a:r>
                        <a:rPr lang="en-US" dirty="0" smtClean="0"/>
                        <a:t>24</a:t>
                      </a:r>
                      <a:endParaRPr lang="en-US" dirty="0"/>
                    </a:p>
                  </a:txBody>
                  <a:tcPr/>
                </a:tc>
                <a:tc>
                  <a:txBody>
                    <a:bodyPr/>
                    <a:lstStyle/>
                    <a:p>
                      <a:r>
                        <a:rPr lang="en-US" dirty="0" smtClean="0"/>
                        <a:t>±</a:t>
                      </a:r>
                      <a:r>
                        <a:rPr lang="en-US" b="1" dirty="0" smtClean="0"/>
                        <a:t>x</a:t>
                      </a:r>
                      <a:r>
                        <a:rPr lang="en-US" dirty="0" smtClean="0"/>
                        <a:t> ±</a:t>
                      </a:r>
                      <a:r>
                        <a:rPr lang="en-US" b="1" dirty="0" smtClean="0"/>
                        <a:t>xy</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Weak Force Bosons in </a:t>
                      </a:r>
                      <a:r>
                        <a:rPr lang="en-US" dirty="0" smtClean="0">
                          <a:latin typeface="Cambria Math"/>
                          <a:ea typeface="Cambria Math"/>
                        </a:rPr>
                        <a:t>𝔾</a:t>
                      </a:r>
                      <a:r>
                        <a:rPr lang="en-US" b="1" baseline="-25000" dirty="0" smtClean="0"/>
                        <a:t>3</a:t>
                      </a:r>
                      <a:endParaRPr lang="en-US" b="1" dirty="0" smtClean="0"/>
                    </a:p>
                  </a:txBody>
                  <a:tcPr/>
                </a:tc>
              </a:tr>
              <a:tr h="321129">
                <a:tc>
                  <a:txBody>
                    <a:bodyPr/>
                    <a:lstStyle/>
                    <a:p>
                      <a:pPr algn="ctr"/>
                      <a:endParaRPr lang="en-US" dirty="0"/>
                    </a:p>
                  </a:txBody>
                  <a:tcPr/>
                </a:tc>
                <a:tc>
                  <a:txBody>
                    <a:bodyPr/>
                    <a:lstStyle/>
                    <a:p>
                      <a:pPr algn="ctr"/>
                      <a:r>
                        <a:rPr lang="en-US" dirty="0" smtClean="0"/>
                        <a:t>8</a:t>
                      </a:r>
                      <a:endParaRPr lang="en-US" dirty="0"/>
                    </a:p>
                  </a:txBody>
                  <a:tcPr/>
                </a:tc>
                <a:tc>
                  <a:txBody>
                    <a:bodyPr/>
                    <a:lstStyle/>
                    <a:p>
                      <a:r>
                        <a:rPr lang="en-US" dirty="0" smtClean="0"/>
                        <a:t>±</a:t>
                      </a:r>
                      <a:r>
                        <a:rPr lang="en-US" b="1" dirty="0" smtClean="0"/>
                        <a:t>ab</a:t>
                      </a:r>
                      <a:r>
                        <a:rPr lang="en-US" dirty="0" smtClean="0"/>
                        <a:t> ±</a:t>
                      </a:r>
                      <a:r>
                        <a:rPr lang="en-US" b="1" dirty="0" smtClean="0"/>
                        <a:t>ac</a:t>
                      </a:r>
                      <a:r>
                        <a:rPr lang="en-US" dirty="0" smtClean="0"/>
                        <a:t> ±</a:t>
                      </a:r>
                      <a:r>
                        <a:rPr lang="en-US" b="1" dirty="0" smtClean="0"/>
                        <a:t>bc</a:t>
                      </a:r>
                      <a:endParaRPr lang="en-US" dirty="0"/>
                    </a:p>
                  </a:txBody>
                  <a:tcPr/>
                </a:tc>
                <a:tc>
                  <a:txBody>
                    <a:bodyPr/>
                    <a:lstStyle/>
                    <a:p>
                      <a:r>
                        <a:rPr lang="en-US" dirty="0" smtClean="0"/>
                        <a:t>Quaternions are bosonic</a:t>
                      </a:r>
                      <a:endParaRPr lang="en-US" dirty="0"/>
                    </a:p>
                  </a:txBody>
                  <a:tcPr/>
                </a:tc>
              </a:tr>
              <a:tr h="321129">
                <a:tc>
                  <a:txBody>
                    <a:bodyPr/>
                    <a:lstStyle/>
                    <a:p>
                      <a:pPr algn="ctr"/>
                      <a:endParaRPr lang="en-US" dirty="0"/>
                    </a:p>
                  </a:txBody>
                  <a:tcPr/>
                </a:tc>
                <a:tc>
                  <a:txBody>
                    <a:bodyPr/>
                    <a:lstStyle/>
                    <a:p>
                      <a:pPr algn="ctr"/>
                      <a:r>
                        <a:rPr lang="en-US" dirty="0" smtClean="0"/>
                        <a:t>24</a:t>
                      </a:r>
                      <a:endParaRPr lang="en-US" dirty="0"/>
                    </a:p>
                  </a:txBody>
                  <a:tcPr/>
                </a:tc>
                <a:tc>
                  <a:txBody>
                    <a:bodyPr/>
                    <a:lstStyle/>
                    <a:p>
                      <a:r>
                        <a:rPr lang="en-US" dirty="0" smtClean="0"/>
                        <a:t>±</a:t>
                      </a:r>
                      <a:r>
                        <a:rPr lang="en-US" b="1" dirty="0" smtClean="0"/>
                        <a:t>x</a:t>
                      </a:r>
                      <a:r>
                        <a:rPr lang="en-US" dirty="0" smtClean="0"/>
                        <a:t> ±</a:t>
                      </a:r>
                      <a:r>
                        <a:rPr lang="en-US" b="1" dirty="0" smtClean="0"/>
                        <a:t>z</a:t>
                      </a:r>
                      <a:r>
                        <a:rPr lang="en-US" dirty="0" smtClean="0"/>
                        <a:t> ±</a:t>
                      </a:r>
                      <a:r>
                        <a:rPr lang="en-US" b="1" dirty="0" smtClean="0"/>
                        <a:t>xy</a:t>
                      </a:r>
                      <a:r>
                        <a:rPr lang="en-US" dirty="0" smtClean="0"/>
                        <a:t> ±</a:t>
                      </a:r>
                      <a:r>
                        <a:rPr lang="en-US" b="1" dirty="0" smtClean="0"/>
                        <a:t>yz</a:t>
                      </a:r>
                      <a:endParaRPr lang="en-US" dirty="0"/>
                    </a:p>
                  </a:txBody>
                  <a:tcPr/>
                </a:tc>
                <a:tc>
                  <a:txBody>
                    <a:bodyPr/>
                    <a:lstStyle/>
                    <a:p>
                      <a:r>
                        <a:rPr lang="en-US" dirty="0" smtClean="0"/>
                        <a:t>Mesons are two quarks</a:t>
                      </a:r>
                      <a:endParaRPr lang="en-US" dirty="0"/>
                    </a:p>
                  </a:txBody>
                  <a:tcPr/>
                </a:tc>
              </a:tr>
              <a:tr h="321129">
                <a:tc>
                  <a:txBody>
                    <a:bodyPr/>
                    <a:lstStyle/>
                    <a:p>
                      <a:pPr algn="ctr"/>
                      <a:endParaRPr lang="en-US" dirty="0"/>
                    </a:p>
                  </a:txBody>
                  <a:tcPr/>
                </a:tc>
                <a:tc>
                  <a:txBody>
                    <a:bodyPr/>
                    <a:lstStyle/>
                    <a:p>
                      <a:pPr algn="ctr"/>
                      <a:r>
                        <a:rPr lang="en-US" dirty="0" smtClean="0"/>
                        <a:t>16</a:t>
                      </a:r>
                      <a:endParaRPr lang="en-US" dirty="0"/>
                    </a:p>
                  </a:txBody>
                  <a:tcPr/>
                </a:tc>
                <a:tc>
                  <a:txBody>
                    <a:bodyPr/>
                    <a:lstStyle/>
                    <a:p>
                      <a:r>
                        <a:rPr lang="en-US" dirty="0" smtClean="0"/>
                        <a:t>±</a:t>
                      </a:r>
                      <a:r>
                        <a:rPr lang="en-US" b="1" dirty="0" smtClean="0"/>
                        <a:t>x</a:t>
                      </a:r>
                      <a:r>
                        <a:rPr lang="en-US" dirty="0" smtClean="0"/>
                        <a:t> ±</a:t>
                      </a:r>
                      <a:r>
                        <a:rPr lang="en-US" b="1" dirty="0" smtClean="0"/>
                        <a:t>y</a:t>
                      </a:r>
                      <a:r>
                        <a:rPr lang="en-US" dirty="0" smtClean="0"/>
                        <a:t> ±</a:t>
                      </a:r>
                      <a:r>
                        <a:rPr lang="en-US" b="1" dirty="0" smtClean="0"/>
                        <a:t>z</a:t>
                      </a:r>
                      <a:r>
                        <a:rPr lang="en-US" dirty="0" smtClean="0"/>
                        <a:t> ±</a:t>
                      </a:r>
                      <a:r>
                        <a:rPr lang="en-US" b="1" dirty="0" smtClean="0"/>
                        <a:t>xy</a:t>
                      </a:r>
                      <a:r>
                        <a:rPr lang="en-US" dirty="0" smtClean="0"/>
                        <a:t> ±</a:t>
                      </a:r>
                      <a:r>
                        <a:rPr lang="en-US" b="1" dirty="0" smtClean="0"/>
                        <a:t>xz</a:t>
                      </a:r>
                      <a:r>
                        <a:rPr lang="en-US" dirty="0" smtClean="0"/>
                        <a:t> ±</a:t>
                      </a:r>
                      <a:r>
                        <a:rPr lang="en-US" b="1" dirty="0" smtClean="0"/>
                        <a:t>yz</a:t>
                      </a:r>
                      <a:r>
                        <a:rPr lang="en-US" dirty="0" smtClean="0"/>
                        <a:t> </a:t>
                      </a:r>
                      <a:endParaRPr lang="en-US" dirty="0"/>
                    </a:p>
                  </a:txBody>
                  <a:tcPr/>
                </a:tc>
                <a:tc>
                  <a:txBody>
                    <a:bodyPr/>
                    <a:lstStyle/>
                    <a:p>
                      <a:r>
                        <a:rPr lang="en-US" dirty="0" smtClean="0"/>
                        <a:t>Strong Force (Gluons)</a:t>
                      </a:r>
                      <a:endParaRPr lang="en-US" dirty="0"/>
                    </a:p>
                  </a:txBody>
                  <a:tcPr/>
                </a:tc>
              </a:tr>
            </a:tbl>
          </a:graphicData>
        </a:graphic>
      </p:graphicFrame>
      <p:sp>
        <p:nvSpPr>
          <p:cNvPr id="2" name="Title 1"/>
          <p:cNvSpPr>
            <a:spLocks noGrp="1"/>
          </p:cNvSpPr>
          <p:nvPr>
            <p:ph type="title"/>
          </p:nvPr>
        </p:nvSpPr>
        <p:spPr>
          <a:xfrm>
            <a:off x="827057" y="212357"/>
            <a:ext cx="10202187" cy="667109"/>
          </a:xfrm>
        </p:spPr>
        <p:txBody>
          <a:bodyPr>
            <a:normAutofit fontScale="90000"/>
          </a:bodyPr>
          <a:lstStyle/>
          <a:p>
            <a:r>
              <a:rPr lang="en-US" dirty="0" smtClean="0"/>
              <a:t>Bosons </a:t>
            </a:r>
            <a:r>
              <a:rPr lang="en-US" baseline="0" dirty="0" smtClean="0"/>
              <a:t>X</a:t>
            </a:r>
            <a:r>
              <a:rPr lang="en-US" baseline="30000" dirty="0" smtClean="0"/>
              <a:t>2</a:t>
            </a:r>
            <a:r>
              <a:rPr lang="en-US" dirty="0" smtClean="0"/>
              <a:t>=0 (Nilpotents) </a:t>
            </a:r>
            <a:r>
              <a:rPr lang="en-US" dirty="0"/>
              <a:t>in Geometric Algebra</a:t>
            </a:r>
          </a:p>
        </p:txBody>
      </p:sp>
      <p:graphicFrame>
        <p:nvGraphicFramePr>
          <p:cNvPr id="5" name="Table 4"/>
          <p:cNvGraphicFramePr>
            <a:graphicFrameLocks noGrp="1"/>
          </p:cNvGraphicFramePr>
          <p:nvPr/>
        </p:nvGraphicFramePr>
        <p:xfrm>
          <a:off x="1914366" y="1422412"/>
          <a:ext cx="8399908" cy="1463040"/>
        </p:xfrm>
        <a:graphic>
          <a:graphicData uri="http://schemas.openxmlformats.org/drawingml/2006/table">
            <a:tbl>
              <a:tblPr firstRow="1" bandRow="1">
                <a:tableStyleId>{5C22544A-7EE6-4342-B048-85BDC9FD1C3A}</a:tableStyleId>
              </a:tblPr>
              <a:tblGrid>
                <a:gridCol w="1124737"/>
                <a:gridCol w="1271310"/>
                <a:gridCol w="3441965"/>
                <a:gridCol w="2561896"/>
              </a:tblGrid>
              <a:tr h="321129">
                <a:tc>
                  <a:txBody>
                    <a:bodyPr/>
                    <a:lstStyle/>
                    <a:p>
                      <a:r>
                        <a:rPr lang="en-US" dirty="0" smtClean="0"/>
                        <a:t>Space</a:t>
                      </a:r>
                      <a:endParaRPr lang="en-US" dirty="0"/>
                    </a:p>
                  </a:txBody>
                  <a:tcPr/>
                </a:tc>
                <a:tc>
                  <a:txBody>
                    <a:bodyPr/>
                    <a:lstStyle/>
                    <a:p>
                      <a:r>
                        <a:rPr lang="en-US" dirty="0" smtClean="0"/>
                        <a:t>Count</a:t>
                      </a:r>
                      <a:endParaRPr lang="en-US" dirty="0"/>
                    </a:p>
                  </a:txBody>
                  <a:tcPr/>
                </a:tc>
                <a:tc>
                  <a:txBody>
                    <a:bodyPr/>
                    <a:lstStyle/>
                    <a:p>
                      <a:r>
                        <a:rPr lang="en-US" dirty="0" smtClean="0"/>
                        <a:t>Boson Multivector</a:t>
                      </a:r>
                      <a:endParaRPr lang="en-US" dirty="0"/>
                    </a:p>
                  </a:txBody>
                  <a:tcPr/>
                </a:tc>
                <a:tc>
                  <a:txBody>
                    <a:bodyPr/>
                    <a:lstStyle/>
                    <a:p>
                      <a:r>
                        <a:rPr lang="en-US" dirty="0" smtClean="0"/>
                        <a:t>Boson Description</a:t>
                      </a:r>
                      <a:endParaRPr lang="en-US" dirty="0"/>
                    </a:p>
                  </a:txBody>
                  <a:tcPr/>
                </a:tc>
              </a:tr>
              <a:tr h="32112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latin typeface="Cambria Math"/>
                          <a:ea typeface="Cambria Math"/>
                        </a:rPr>
                        <a:t>𝔾</a:t>
                      </a:r>
                      <a:r>
                        <a:rPr lang="en-US" b="1" baseline="-25000" dirty="0" smtClean="0"/>
                        <a:t>0</a:t>
                      </a:r>
                      <a:r>
                        <a:rPr lang="en-US" b="1" baseline="0" dirty="0" smtClean="0"/>
                        <a:t> </a:t>
                      </a:r>
                      <a:r>
                        <a:rPr lang="en-US" baseline="0" dirty="0" smtClean="0"/>
                        <a:t>&amp; </a:t>
                      </a:r>
                      <a:r>
                        <a:rPr lang="en-US" dirty="0" smtClean="0">
                          <a:latin typeface="Cambria Math"/>
                          <a:ea typeface="Cambria Math"/>
                        </a:rPr>
                        <a:t>𝔾</a:t>
                      </a:r>
                      <a:r>
                        <a:rPr lang="en-US" b="1" baseline="-25000" dirty="0" smtClean="0"/>
                        <a:t>1</a:t>
                      </a:r>
                      <a:endParaRPr lang="en-US" b="1" dirty="0" smtClean="0"/>
                    </a:p>
                  </a:txBody>
                  <a:tcPr/>
                </a:tc>
                <a:tc>
                  <a:txBody>
                    <a:bodyPr/>
                    <a:lstStyle/>
                    <a:p>
                      <a:pPr algn="ctr"/>
                      <a:r>
                        <a:rPr lang="en-US" b="1" dirty="0" smtClean="0"/>
                        <a:t>Total</a:t>
                      </a:r>
                      <a:r>
                        <a:rPr lang="en-US" b="1" baseline="0" dirty="0" smtClean="0"/>
                        <a:t> </a:t>
                      </a:r>
                      <a:r>
                        <a:rPr lang="en-US" b="0" baseline="0" dirty="0" smtClean="0"/>
                        <a:t>0</a:t>
                      </a:r>
                      <a:endParaRPr lang="en-US" b="0" dirty="0"/>
                    </a:p>
                  </a:txBody>
                  <a:tcPr/>
                </a:tc>
                <a:tc>
                  <a:txBody>
                    <a:bodyPr/>
                    <a:lstStyle/>
                    <a:p>
                      <a:r>
                        <a:rPr lang="en-US" dirty="0" smtClean="0"/>
                        <a:t>Exclude 0 from this table</a:t>
                      </a:r>
                      <a:endParaRPr lang="en-US" dirty="0"/>
                    </a:p>
                  </a:txBody>
                  <a:tcPr/>
                </a:tc>
                <a:tc>
                  <a:txBody>
                    <a:bodyPr/>
                    <a:lstStyle/>
                    <a:p>
                      <a:r>
                        <a:rPr lang="en-US" baseline="0" dirty="0" smtClean="0"/>
                        <a:t>0</a:t>
                      </a:r>
                      <a:r>
                        <a:rPr lang="en-US" baseline="30000" dirty="0" smtClean="0"/>
                        <a:t>2</a:t>
                      </a:r>
                      <a:r>
                        <a:rPr lang="en-US" dirty="0" smtClean="0"/>
                        <a:t>=0</a:t>
                      </a:r>
                      <a:endParaRPr lang="en-US" dirty="0"/>
                    </a:p>
                  </a:txBody>
                  <a:tcPr/>
                </a:tc>
              </a:tr>
              <a:tr h="321129">
                <a:tc>
                  <a:txBody>
                    <a:bodyPr/>
                    <a:lstStyle/>
                    <a:p>
                      <a:pPr algn="ctr"/>
                      <a:r>
                        <a:rPr lang="en-US" dirty="0" smtClean="0">
                          <a:latin typeface="Cambria Math"/>
                          <a:ea typeface="Cambria Math"/>
                        </a:rPr>
                        <a:t>𝔾</a:t>
                      </a:r>
                      <a:r>
                        <a:rPr lang="en-US" b="1" baseline="-25000" dirty="0" smtClean="0"/>
                        <a:t>2</a:t>
                      </a:r>
                      <a:endParaRPr lang="en-US" b="1" dirty="0"/>
                    </a:p>
                  </a:txBody>
                  <a:tcPr/>
                </a:tc>
                <a:tc>
                  <a:txBody>
                    <a:bodyPr/>
                    <a:lstStyle/>
                    <a:p>
                      <a:pPr algn="ctr"/>
                      <a:r>
                        <a:rPr lang="en-US" b="1" dirty="0" smtClean="0"/>
                        <a:t>Total </a:t>
                      </a:r>
                      <a:r>
                        <a:rPr lang="en-US" b="0" dirty="0" smtClean="0"/>
                        <a:t>8</a:t>
                      </a:r>
                      <a:endParaRPr lang="en-US" b="0"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(qubit space)</a:t>
                      </a:r>
                    </a:p>
                  </a:txBody>
                  <a:tcPr/>
                </a:tc>
              </a:tr>
              <a:tr h="321129">
                <a:tc>
                  <a:txBody>
                    <a:bodyPr/>
                    <a:lstStyle/>
                    <a:p>
                      <a:pPr algn="ctr"/>
                      <a:endParaRPr lang="en-US" dirty="0"/>
                    </a:p>
                  </a:txBody>
                  <a:tcPr/>
                </a:tc>
                <a:tc>
                  <a:txBody>
                    <a:bodyPr/>
                    <a:lstStyle/>
                    <a:p>
                      <a:pPr algn="ctr"/>
                      <a:r>
                        <a:rPr lang="en-US" dirty="0" smtClean="0"/>
                        <a:t>8</a:t>
                      </a:r>
                      <a:endParaRPr lang="en-US" dirty="0"/>
                    </a:p>
                  </a:txBody>
                  <a:tcPr/>
                </a:tc>
                <a:tc>
                  <a:txBody>
                    <a:bodyPr/>
                    <a:lstStyle/>
                    <a:p>
                      <a:r>
                        <a:rPr lang="en-US" dirty="0" smtClean="0"/>
                        <a:t>±</a:t>
                      </a:r>
                      <a:r>
                        <a:rPr lang="en-US" b="1" dirty="0" smtClean="0"/>
                        <a:t>x</a:t>
                      </a:r>
                      <a:r>
                        <a:rPr lang="en-US" dirty="0" smtClean="0"/>
                        <a:t> ±</a:t>
                      </a:r>
                      <a:r>
                        <a:rPr lang="en-US" b="1" dirty="0" smtClean="0"/>
                        <a:t>xy</a:t>
                      </a:r>
                      <a:r>
                        <a:rPr lang="en-US" dirty="0" smtClean="0"/>
                        <a:t> = ±</a:t>
                      </a:r>
                      <a:r>
                        <a:rPr lang="en-US" b="1" dirty="0" smtClean="0"/>
                        <a:t>x</a:t>
                      </a:r>
                      <a:r>
                        <a:rPr lang="en-US" dirty="0" smtClean="0"/>
                        <a:t>*(1 ± </a:t>
                      </a:r>
                      <a:r>
                        <a:rPr lang="en-US" b="1" dirty="0" smtClean="0"/>
                        <a:t>y</a:t>
                      </a:r>
                      <a:r>
                        <a:rPr lang="en-US" dirty="0" smtClean="0"/>
                        <a:t>) </a:t>
                      </a:r>
                      <a:endParaRPr lang="en-US" dirty="0"/>
                    </a:p>
                  </a:txBody>
                  <a:tcPr/>
                </a:tc>
                <a:tc>
                  <a:txBody>
                    <a:bodyPr/>
                    <a:lstStyle/>
                    <a:p>
                      <a:r>
                        <a:rPr lang="en-US" dirty="0" smtClean="0"/>
                        <a:t>Weak Force Bosons W/Z</a:t>
                      </a:r>
                      <a:endParaRPr lang="en-US" dirty="0"/>
                    </a:p>
                  </a:txBody>
                  <a:tcPr/>
                </a:tc>
              </a:tr>
            </a:tbl>
          </a:graphicData>
        </a:graphic>
      </p:graphicFrame>
      <p:sp>
        <p:nvSpPr>
          <p:cNvPr id="6" name="TextBox 5"/>
          <p:cNvSpPr txBox="1"/>
          <p:nvPr/>
        </p:nvSpPr>
        <p:spPr>
          <a:xfrm>
            <a:off x="1958956" y="1056652"/>
            <a:ext cx="7155543" cy="400110"/>
          </a:xfrm>
          <a:prstGeom prst="rect">
            <a:avLst/>
          </a:prstGeom>
          <a:noFill/>
        </p:spPr>
        <p:txBody>
          <a:bodyPr wrap="square" rtlCol="0">
            <a:spAutoFit/>
          </a:bodyPr>
          <a:lstStyle/>
          <a:p>
            <a:r>
              <a:rPr lang="pt-BR" sz="2000" dirty="0"/>
              <a:t>Find all bosons in </a:t>
            </a:r>
            <a:r>
              <a:rPr lang="en-US" sz="2000" dirty="0">
                <a:latin typeface="Cambria Math"/>
                <a:ea typeface="Cambria Math"/>
              </a:rPr>
              <a:t>𝔾 using</a:t>
            </a:r>
            <a:r>
              <a:rPr lang="pt-BR" sz="2000" dirty="0"/>
              <a:t>: gasolve([a,b, ...], lambda X: X*X, 0)</a:t>
            </a:r>
            <a:endParaRPr lang="en-US" sz="2000" dirty="0"/>
          </a:p>
        </p:txBody>
      </p:sp>
      <p:sp>
        <p:nvSpPr>
          <p:cNvPr id="7" name="Rectangle 6"/>
          <p:cNvSpPr/>
          <p:nvPr/>
        </p:nvSpPr>
        <p:spPr>
          <a:xfrm>
            <a:off x="1940182" y="6473678"/>
            <a:ext cx="8184933" cy="369332"/>
          </a:xfrm>
          <a:prstGeom prst="rect">
            <a:avLst/>
          </a:prstGeom>
        </p:spPr>
        <p:txBody>
          <a:bodyPr wrap="none">
            <a:spAutoFit/>
          </a:bodyPr>
          <a:lstStyle/>
          <a:p>
            <a:r>
              <a:rPr lang="en-US" dirty="0">
                <a:latin typeface="Cambria Math"/>
                <a:ea typeface="Cambria Math"/>
              </a:rPr>
              <a:t>𝔾</a:t>
            </a:r>
            <a:r>
              <a:rPr lang="en-US" b="1" baseline="-25000" dirty="0"/>
              <a:t>3</a:t>
            </a:r>
            <a:r>
              <a:rPr lang="pt-BR" dirty="0"/>
              <a:t> is equivalent to Pauli Algebra and </a:t>
            </a:r>
            <a:r>
              <a:rPr lang="en-US" dirty="0">
                <a:latin typeface="Cambria Math"/>
                <a:ea typeface="Cambria Math"/>
              </a:rPr>
              <a:t>𝔾</a:t>
            </a:r>
            <a:r>
              <a:rPr lang="en-US" b="1" baseline="-25000" dirty="0"/>
              <a:t>4</a:t>
            </a:r>
            <a:r>
              <a:rPr lang="pt-BR" dirty="0"/>
              <a:t> contains Dirac Algebra. Also Parsevals Identity</a:t>
            </a:r>
            <a:endParaRPr lang="en-US" dirty="0"/>
          </a:p>
        </p:txBody>
      </p:sp>
      <p:sp>
        <p:nvSpPr>
          <p:cNvPr id="8" name="Rectangle 7"/>
          <p:cNvSpPr/>
          <p:nvPr/>
        </p:nvSpPr>
        <p:spPr>
          <a:xfrm>
            <a:off x="4774788" y="1137870"/>
            <a:ext cx="3670515" cy="24076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74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456" y="274219"/>
            <a:ext cx="10515600" cy="435271"/>
          </a:xfrm>
        </p:spPr>
        <p:txBody>
          <a:bodyPr>
            <a:normAutofit fontScale="90000"/>
          </a:bodyPr>
          <a:lstStyle/>
          <a:p>
            <a:r>
              <a:rPr lang="en-US" dirty="0" smtClean="0"/>
              <a:t>Organizations of Primitive “Particles”  </a:t>
            </a:r>
            <a:endParaRPr lang="en-US" dirty="0"/>
          </a:p>
        </p:txBody>
      </p:sp>
      <p:pic>
        <p:nvPicPr>
          <p:cNvPr id="512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025" y="3973327"/>
            <a:ext cx="4482876" cy="27612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ttps://upload.wikimedia.org/wikipedia/commons/thumb/0/00/Standard_Model_of_Elementary_Particles.svg/375px-Standard_Model_of_Elementary_Particles.svg.png"/>
          <p:cNvPicPr/>
          <p:nvPr/>
        </p:nvPicPr>
        <p:blipFill>
          <a:blip r:embed="rId3">
            <a:extLst>
              <a:ext uri="{28A0092B-C50C-407E-A947-70E740481C1C}">
                <a14:useLocalDpi xmlns:a14="http://schemas.microsoft.com/office/drawing/2010/main" val="0"/>
              </a:ext>
            </a:extLst>
          </a:blip>
          <a:srcRect/>
          <a:stretch>
            <a:fillRect/>
          </a:stretch>
        </p:blipFill>
        <p:spPr bwMode="auto">
          <a:xfrm>
            <a:off x="516280" y="3523188"/>
            <a:ext cx="3956221" cy="3052728"/>
          </a:xfrm>
          <a:prstGeom prst="rect">
            <a:avLst/>
          </a:prstGeom>
          <a:noFill/>
          <a:ln>
            <a:noFill/>
          </a:ln>
        </p:spPr>
      </p:pic>
      <p:grpSp>
        <p:nvGrpSpPr>
          <p:cNvPr id="13" name="Group 12"/>
          <p:cNvGrpSpPr/>
          <p:nvPr/>
        </p:nvGrpSpPr>
        <p:grpSpPr>
          <a:xfrm>
            <a:off x="5513113" y="1308028"/>
            <a:ext cx="2772306" cy="1938737"/>
            <a:chOff x="5513113" y="1155624"/>
            <a:chExt cx="2772306" cy="1938737"/>
          </a:xfrm>
        </p:grpSpPr>
        <p:pic>
          <p:nvPicPr>
            <p:cNvPr id="5123" name="Picture 6"/>
            <p:cNvPicPr>
              <a:picLocks noChangeAspect="1" noChangeArrowheads="1"/>
            </p:cNvPicPr>
            <p:nvPr/>
          </p:nvPicPr>
          <p:blipFill>
            <a:blip r:embed="rId4">
              <a:extLst>
                <a:ext uri="{28A0092B-C50C-407E-A947-70E740481C1C}">
                  <a14:useLocalDpi xmlns:a14="http://schemas.microsoft.com/office/drawing/2010/main" val="0"/>
                </a:ext>
              </a:extLst>
            </a:blip>
            <a:srcRect l="1826" r="2118"/>
            <a:stretch>
              <a:fillRect/>
            </a:stretch>
          </p:blipFill>
          <p:spPr bwMode="auto">
            <a:xfrm>
              <a:off x="5513113" y="1537039"/>
              <a:ext cx="2719134" cy="155732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79256" y="1155624"/>
              <a:ext cx="2606163"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primitives in G</a:t>
              </a:r>
              <a:r>
                <a:rPr lang="en-US" baseline="-25000" dirty="0">
                  <a:latin typeface="Calibri" panose="020F0502020204030204" pitchFamily="34" charset="0"/>
                  <a:ea typeface="Calibri" panose="020F0502020204030204" pitchFamily="34" charset="0"/>
                  <a:cs typeface="Times New Roman" panose="02020603050405020304" pitchFamily="18" charset="0"/>
                </a:rPr>
                <a:t>2</a:t>
              </a:r>
              <a:r>
                <a:rPr lang="en-US" dirty="0">
                  <a:latin typeface="Calibri" panose="020F0502020204030204" pitchFamily="34" charset="0"/>
                  <a:ea typeface="Calibri" panose="020F0502020204030204" pitchFamily="34" charset="0"/>
                  <a:cs typeface="Times New Roman" panose="02020603050405020304" pitchFamily="18" charset="0"/>
                </a:rPr>
                <a:t> plus qubit</a:t>
              </a:r>
              <a:endParaRPr lang="en-US" dirty="0"/>
            </a:p>
          </p:txBody>
        </p:sp>
      </p:grpSp>
      <p:grpSp>
        <p:nvGrpSpPr>
          <p:cNvPr id="15" name="Group 14"/>
          <p:cNvGrpSpPr/>
          <p:nvPr/>
        </p:nvGrpSpPr>
        <p:grpSpPr>
          <a:xfrm>
            <a:off x="8339807" y="1308028"/>
            <a:ext cx="3329094" cy="2527883"/>
            <a:chOff x="8339807" y="1155624"/>
            <a:chExt cx="3329094" cy="2527883"/>
          </a:xfrm>
        </p:grpSpPr>
        <p:pic>
          <p:nvPicPr>
            <p:cNvPr id="5122" name="Picture 7"/>
            <p:cNvPicPr>
              <a:picLocks noChangeAspect="1" noChangeArrowheads="1"/>
            </p:cNvPicPr>
            <p:nvPr/>
          </p:nvPicPr>
          <p:blipFill>
            <a:blip r:embed="rId5">
              <a:extLst>
                <a:ext uri="{28A0092B-C50C-407E-A947-70E740481C1C}">
                  <a14:useLocalDpi xmlns:a14="http://schemas.microsoft.com/office/drawing/2010/main" val="0"/>
                </a:ext>
              </a:extLst>
            </a:blip>
            <a:srcRect l="1422" t="6090" r="1994" b="3697"/>
            <a:stretch>
              <a:fillRect/>
            </a:stretch>
          </p:blipFill>
          <p:spPr bwMode="auto">
            <a:xfrm>
              <a:off x="8339807" y="1495480"/>
              <a:ext cx="3329094" cy="21880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460594" y="1155624"/>
              <a:ext cx="1671611" cy="369332"/>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primitives in </a:t>
              </a:r>
              <a:r>
                <a:rPr lang="en-US" dirty="0" smtClean="0">
                  <a:latin typeface="Calibri" panose="020F0502020204030204" pitchFamily="34" charset="0"/>
                  <a:ea typeface="Calibri" panose="020F0502020204030204" pitchFamily="34" charset="0"/>
                  <a:cs typeface="Times New Roman" panose="02020603050405020304" pitchFamily="18" charset="0"/>
                </a:rPr>
                <a:t>G</a:t>
              </a:r>
              <a:r>
                <a:rPr lang="en-US" baseline="-25000" dirty="0" smtClean="0">
                  <a:latin typeface="Calibri" panose="020F0502020204030204" pitchFamily="34" charset="0"/>
                  <a:ea typeface="Calibri" panose="020F0502020204030204" pitchFamily="34" charset="0"/>
                  <a:cs typeface="Times New Roman" panose="02020603050405020304" pitchFamily="18" charset="0"/>
                </a:rPr>
                <a:t>3</a:t>
              </a:r>
              <a:r>
                <a:rPr lang="en-US"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grpSp>
      <p:sp>
        <p:nvSpPr>
          <p:cNvPr id="8" name="Rectangle 7"/>
          <p:cNvSpPr/>
          <p:nvPr/>
        </p:nvSpPr>
        <p:spPr>
          <a:xfrm>
            <a:off x="5251415" y="4925234"/>
            <a:ext cx="1881862" cy="1200329"/>
          </a:xfrm>
          <a:prstGeom prst="rect">
            <a:avLst/>
          </a:prstGeom>
        </p:spPr>
        <p:txBody>
          <a:bodyPr wrap="non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primitives in </a:t>
            </a:r>
            <a:r>
              <a:rPr lang="en-US" dirty="0" smtClean="0">
                <a:latin typeface="Calibri" panose="020F0502020204030204" pitchFamily="34" charset="0"/>
                <a:ea typeface="Calibri" panose="020F0502020204030204" pitchFamily="34" charset="0"/>
                <a:cs typeface="Times New Roman" panose="02020603050405020304" pitchFamily="18" charset="0"/>
              </a:rPr>
              <a:t>G</a:t>
            </a:r>
            <a:r>
              <a:rPr lang="en-US" baseline="-25000" dirty="0" smtClean="0">
                <a:latin typeface="Calibri" panose="020F0502020204030204" pitchFamily="34" charset="0"/>
                <a:ea typeface="Calibri" panose="020F0502020204030204" pitchFamily="34" charset="0"/>
                <a:cs typeface="Times New Roman" panose="02020603050405020304" pitchFamily="18" charset="0"/>
              </a:rPr>
              <a:t>4</a:t>
            </a: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r>
              <a:rPr lang="en-US" dirty="0" smtClean="0">
                <a:latin typeface="Calibri" panose="020F0502020204030204" pitchFamily="34" charset="0"/>
                <a:ea typeface="Calibri" panose="020F0502020204030204" pitchFamily="34" charset="0"/>
                <a:cs typeface="Times New Roman" panose="02020603050405020304" pitchFamily="18" charset="0"/>
              </a:rPr>
              <a:t>&gt;43 million states </a:t>
            </a:r>
          </a:p>
          <a:p>
            <a:r>
              <a:rPr lang="en-US" dirty="0" smtClean="0">
                <a:latin typeface="Calibri" panose="020F0502020204030204" pitchFamily="34" charset="0"/>
                <a:ea typeface="Calibri" panose="020F0502020204030204" pitchFamily="34" charset="0"/>
                <a:cs typeface="Times New Roman" panose="02020603050405020304" pitchFamily="18" charset="0"/>
              </a:rPr>
              <a:t>17 particles and </a:t>
            </a:r>
          </a:p>
          <a:p>
            <a:r>
              <a:rPr lang="en-US" dirty="0" smtClean="0">
                <a:latin typeface="Calibri" panose="020F0502020204030204" pitchFamily="34" charset="0"/>
                <a:ea typeface="Calibri" panose="020F0502020204030204" pitchFamily="34" charset="0"/>
                <a:cs typeface="Times New Roman" panose="02020603050405020304" pitchFamily="18" charset="0"/>
              </a:rPr>
              <a:t>30 bosons</a:t>
            </a:r>
            <a:endParaRPr lang="en-US" dirty="0"/>
          </a:p>
        </p:txBody>
      </p:sp>
      <p:sp>
        <p:nvSpPr>
          <p:cNvPr id="14" name="Rectangle 13"/>
          <p:cNvSpPr/>
          <p:nvPr/>
        </p:nvSpPr>
        <p:spPr>
          <a:xfrm>
            <a:off x="439308" y="3094361"/>
            <a:ext cx="4862741" cy="369332"/>
          </a:xfrm>
          <a:prstGeom prst="rect">
            <a:avLst/>
          </a:prstGeom>
          <a:ln>
            <a:solidFill>
              <a:srgbClr val="00B050"/>
            </a:solidFill>
          </a:ln>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Standard Model (from Wikipedia - SU3 symmetry)</a:t>
            </a:r>
            <a:endParaRPr lang="en-US" dirty="0"/>
          </a:p>
        </p:txBody>
      </p:sp>
      <p:grpSp>
        <p:nvGrpSpPr>
          <p:cNvPr id="12" name="Group 11"/>
          <p:cNvGrpSpPr/>
          <p:nvPr/>
        </p:nvGrpSpPr>
        <p:grpSpPr>
          <a:xfrm>
            <a:off x="4472501" y="1308028"/>
            <a:ext cx="1067325" cy="1103216"/>
            <a:chOff x="4472501" y="1155624"/>
            <a:chExt cx="1067325" cy="1103216"/>
          </a:xfrm>
        </p:grpSpPr>
        <p:sp>
          <p:nvSpPr>
            <p:cNvPr id="6" name="Rectangle 5"/>
            <p:cNvSpPr/>
            <p:nvPr/>
          </p:nvSpPr>
          <p:spPr>
            <a:xfrm>
              <a:off x="4542437" y="1155624"/>
              <a:ext cx="997389" cy="369332"/>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Bit in G</a:t>
              </a:r>
              <a:r>
                <a:rPr lang="en-US" baseline="-25000" dirty="0" smtClean="0">
                  <a:latin typeface="Calibri" panose="020F0502020204030204" pitchFamily="34" charset="0"/>
                  <a:ea typeface="Calibri" panose="020F0502020204030204" pitchFamily="34" charset="0"/>
                  <a:cs typeface="Times New Roman" panose="02020603050405020304" pitchFamily="18" charset="0"/>
                </a:rPr>
                <a:t>1</a:t>
              </a:r>
              <a:r>
                <a:rPr lang="en-US" dirty="0" smtClean="0">
                  <a:latin typeface="Calibri" panose="020F0502020204030204" pitchFamily="34" charset="0"/>
                  <a:ea typeface="Calibri" panose="020F0502020204030204" pitchFamily="34" charset="0"/>
                  <a:cs typeface="Times New Roman" panose="02020603050405020304" pitchFamily="18" charset="0"/>
                </a:rPr>
                <a:t> </a:t>
              </a:r>
              <a:endParaRPr lang="en-US" dirty="0"/>
            </a:p>
          </p:txBody>
        </p: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2501" y="1509770"/>
              <a:ext cx="933053" cy="74907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p:cNvSpPr/>
          <p:nvPr/>
        </p:nvSpPr>
        <p:spPr>
          <a:xfrm>
            <a:off x="4542437" y="902954"/>
            <a:ext cx="6696320" cy="369332"/>
          </a:xfrm>
          <a:prstGeom prst="rect">
            <a:avLst/>
          </a:prstGeom>
          <a:ln>
            <a:solidFill>
              <a:srgbClr val="00B050"/>
            </a:solidFill>
          </a:ln>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Non-Standard Topological Model (from Manthey and Matzke - ANPA) </a:t>
            </a:r>
            <a:endParaRPr lang="en-US" dirty="0"/>
          </a:p>
        </p:txBody>
      </p:sp>
      <p:sp>
        <p:nvSpPr>
          <p:cNvPr id="17" name="Rectangle 16"/>
          <p:cNvSpPr/>
          <p:nvPr/>
        </p:nvSpPr>
        <p:spPr>
          <a:xfrm>
            <a:off x="4581889" y="2431800"/>
            <a:ext cx="904030" cy="369332"/>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9 states</a:t>
            </a:r>
            <a:endParaRPr lang="en-US" dirty="0"/>
          </a:p>
        </p:txBody>
      </p:sp>
      <p:sp>
        <p:nvSpPr>
          <p:cNvPr id="22" name="Rectangle 21"/>
          <p:cNvSpPr/>
          <p:nvPr/>
        </p:nvSpPr>
        <p:spPr>
          <a:xfrm>
            <a:off x="5745514" y="3184253"/>
            <a:ext cx="1021049" cy="369332"/>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81 states</a:t>
            </a:r>
            <a:endParaRPr lang="en-US" dirty="0"/>
          </a:p>
        </p:txBody>
      </p:sp>
      <p:sp>
        <p:nvSpPr>
          <p:cNvPr id="23" name="Rectangle 22"/>
          <p:cNvSpPr/>
          <p:nvPr/>
        </p:nvSpPr>
        <p:spPr>
          <a:xfrm>
            <a:off x="7177786" y="3479256"/>
            <a:ext cx="1255087" cy="369332"/>
          </a:xfrm>
          <a:prstGeom prst="rect">
            <a:avLst/>
          </a:prstGeom>
        </p:spPr>
        <p:txBody>
          <a:bodyPr wrap="none">
            <a:spAutoFit/>
          </a:bodyPr>
          <a:lstStyle/>
          <a:p>
            <a:r>
              <a:rPr lang="en-US" dirty="0" smtClean="0">
                <a:latin typeface="Calibri" panose="020F0502020204030204" pitchFamily="34" charset="0"/>
                <a:ea typeface="Calibri" panose="020F0502020204030204" pitchFamily="34" charset="0"/>
                <a:cs typeface="Times New Roman" panose="02020603050405020304" pitchFamily="18" charset="0"/>
              </a:rPr>
              <a:t>6561 states</a:t>
            </a:r>
            <a:endParaRPr lang="en-US" dirty="0"/>
          </a:p>
        </p:txBody>
      </p:sp>
    </p:spTree>
    <p:extLst>
      <p:ext uri="{BB962C8B-B14F-4D97-AF65-F5344CB8AC3E}">
        <p14:creationId xmlns:p14="http://schemas.microsoft.com/office/powerpoint/2010/main" val="3339131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3"/>
          <a:stretch>
            <a:fillRect/>
          </a:stretch>
        </p:blipFill>
        <p:spPr>
          <a:xfrm>
            <a:off x="8380135" y="4661738"/>
            <a:ext cx="3811865" cy="2196262"/>
          </a:xfrm>
          <a:prstGeom prst="rect">
            <a:avLst/>
          </a:prstGeom>
        </p:spPr>
      </p:pic>
      <p:sp>
        <p:nvSpPr>
          <p:cNvPr id="2" name="Title 1"/>
          <p:cNvSpPr>
            <a:spLocks noGrp="1"/>
          </p:cNvSpPr>
          <p:nvPr>
            <p:ph type="title"/>
          </p:nvPr>
        </p:nvSpPr>
        <p:spPr>
          <a:xfrm>
            <a:off x="355110" y="212759"/>
            <a:ext cx="10515600" cy="775782"/>
          </a:xfrm>
        </p:spPr>
        <p:txBody>
          <a:bodyPr/>
          <a:lstStyle/>
          <a:p>
            <a:r>
              <a:rPr lang="en-US" dirty="0" smtClean="0"/>
              <a:t>Content Addressable Memories 101</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08514" y="1168693"/>
                <a:ext cx="8758224" cy="5120678"/>
              </a:xfrm>
            </p:spPr>
            <p:txBody>
              <a:bodyPr>
                <a:normAutofit fontScale="92500" lnSpcReduction="10000"/>
              </a:bodyPr>
              <a:lstStyle/>
              <a:p>
                <a:r>
                  <a:rPr lang="en-US" dirty="0" smtClean="0"/>
                  <a:t>Pick a random point P in a 3 dimensional space – easy</a:t>
                </a:r>
              </a:p>
              <a:p>
                <a:r>
                  <a:rPr lang="en-US" dirty="0"/>
                  <a:t>Pick a random </a:t>
                </a:r>
                <a:r>
                  <a:rPr lang="en-US" dirty="0" smtClean="0"/>
                  <a:t>point P in </a:t>
                </a:r>
                <a:r>
                  <a:rPr lang="en-US" dirty="0"/>
                  <a:t>a </a:t>
                </a:r>
                <a:r>
                  <a:rPr lang="en-US" dirty="0" smtClean="0"/>
                  <a:t>100 </a:t>
                </a:r>
                <a:r>
                  <a:rPr lang="en-US" dirty="0"/>
                  <a:t>dimensional space </a:t>
                </a:r>
                <a:r>
                  <a:rPr lang="en-US" dirty="0" smtClean="0"/>
                  <a:t>– hard</a:t>
                </a:r>
              </a:p>
              <a:p>
                <a:r>
                  <a:rPr lang="en-US" dirty="0"/>
                  <a:t>Pick </a:t>
                </a:r>
                <a:r>
                  <a:rPr lang="en-US" dirty="0" smtClean="0"/>
                  <a:t>2</a:t>
                </a:r>
                <a:r>
                  <a:rPr lang="en-US" baseline="30000" dirty="0" smtClean="0"/>
                  <a:t>nd</a:t>
                </a:r>
                <a:r>
                  <a:rPr lang="en-US" dirty="0" smtClean="0"/>
                  <a:t>  </a:t>
                </a:r>
                <a:r>
                  <a:rPr lang="en-US" dirty="0"/>
                  <a:t>point </a:t>
                </a:r>
                <a:r>
                  <a:rPr lang="en-US" dirty="0" smtClean="0"/>
                  <a:t>Q in </a:t>
                </a:r>
                <a:r>
                  <a:rPr lang="en-US" dirty="0"/>
                  <a:t>a </a:t>
                </a:r>
                <a:r>
                  <a:rPr lang="en-US" dirty="0" smtClean="0"/>
                  <a:t>each </a:t>
                </a:r>
                <a:r>
                  <a:rPr lang="en-US" dirty="0"/>
                  <a:t>space </a:t>
                </a:r>
                <a:r>
                  <a:rPr lang="en-US" dirty="0" smtClean="0"/>
                  <a:t>– compute distance</a:t>
                </a:r>
                <a:endParaRPr lang="en-US" dirty="0"/>
              </a:p>
              <a:p>
                <a:r>
                  <a:rPr lang="en-US" dirty="0"/>
                  <a:t>Pick </a:t>
                </a:r>
                <a:r>
                  <a:rPr lang="en-US" dirty="0" smtClean="0"/>
                  <a:t>3</a:t>
                </a:r>
                <a:r>
                  <a:rPr lang="en-US" baseline="30000" dirty="0" smtClean="0"/>
                  <a:t>rd</a:t>
                </a:r>
                <a:r>
                  <a:rPr lang="en-US" dirty="0" smtClean="0"/>
                  <a:t>   </a:t>
                </a:r>
                <a:r>
                  <a:rPr lang="en-US" dirty="0"/>
                  <a:t>point </a:t>
                </a:r>
                <a:r>
                  <a:rPr lang="en-US" dirty="0" smtClean="0"/>
                  <a:t>X in </a:t>
                </a:r>
                <a:r>
                  <a:rPr lang="en-US" dirty="0"/>
                  <a:t>a each space – compute </a:t>
                </a:r>
                <a:r>
                  <a:rPr lang="en-US" dirty="0" smtClean="0"/>
                  <a:t>distances </a:t>
                </a:r>
              </a:p>
              <a:p>
                <a:r>
                  <a:rPr lang="en-US" dirty="0" smtClean="0"/>
                  <a:t>Find the distances have an average value and deviation</a:t>
                </a:r>
              </a:p>
              <a:p>
                <a:pPr marL="0" indent="0">
                  <a:buNone/>
                </a:pPr>
                <a:r>
                  <a:rPr lang="en-US" sz="3000" b="1" dirty="0"/>
                  <a:t>For </a:t>
                </a:r>
                <a:r>
                  <a:rPr lang="en-US" sz="3000" b="1" dirty="0" smtClean="0"/>
                  <a:t>dimensions N&gt;20 and Middle point M:</a:t>
                </a:r>
                <a:endParaRPr lang="en-US" sz="3000" b="1" dirty="0"/>
              </a:p>
              <a:p>
                <a:r>
                  <a:rPr lang="en-US" dirty="0" smtClean="0"/>
                  <a:t>Distance PQ is </a:t>
                </a:r>
                <a14:m>
                  <m:oMath xmlns:m="http://schemas.openxmlformats.org/officeDocument/2006/math">
                    <m:rad>
                      <m:radPr>
                        <m:degHide m:val="on"/>
                        <m:ctrlPr>
                          <a:rPr lang="en-US" sz="2200" i="1">
                            <a:latin typeface="Cambria Math" panose="02040503050406030204" pitchFamily="18" charset="0"/>
                          </a:rPr>
                        </m:ctrlPr>
                      </m:radPr>
                      <m:deg/>
                      <m:e>
                        <m:f>
                          <m:fPr>
                            <m:type m:val="lin"/>
                            <m:ctrlPr>
                              <a:rPr lang="en-US" sz="2200" i="1">
                                <a:latin typeface="Cambria Math" panose="02040503050406030204" pitchFamily="18" charset="0"/>
                              </a:rPr>
                            </m:ctrlPr>
                          </m:fPr>
                          <m:num>
                            <m:r>
                              <a:rPr lang="en-US" sz="2200" i="1">
                                <a:latin typeface="Cambria Math" panose="02040503050406030204" pitchFamily="18" charset="0"/>
                              </a:rPr>
                              <m:t>𝑁</m:t>
                            </m:r>
                          </m:num>
                          <m:den>
                            <m:r>
                              <a:rPr lang="en-US" sz="2200" i="1">
                                <a:latin typeface="Cambria Math" panose="02040503050406030204" pitchFamily="18" charset="0"/>
                              </a:rPr>
                              <m:t>6</m:t>
                            </m:r>
                          </m:den>
                        </m:f>
                      </m:e>
                    </m:rad>
                  </m:oMath>
                </a14:m>
                <a:r>
                  <a:rPr lang="en-US" dirty="0" smtClean="0"/>
                  <a:t> (standard distance)</a:t>
                </a:r>
              </a:p>
              <a:p>
                <a:r>
                  <a:rPr lang="en-US" dirty="0" smtClean="0"/>
                  <a:t>Standard dev of PQ is </a:t>
                </a:r>
                <a14:m>
                  <m:oMath xmlns:m="http://schemas.openxmlformats.org/officeDocument/2006/math">
                    <m:rad>
                      <m:radPr>
                        <m:degHide m:val="on"/>
                        <m:ctrlPr>
                          <a:rPr lang="en-US" sz="2200" i="1">
                            <a:latin typeface="Cambria Math" panose="02040503050406030204" pitchFamily="18" charset="0"/>
                          </a:rPr>
                        </m:ctrlPr>
                      </m:radPr>
                      <m:deg/>
                      <m:e>
                        <m:f>
                          <m:fPr>
                            <m:type m:val="lin"/>
                            <m:ctrlPr>
                              <a:rPr lang="en-US" sz="2200" i="1">
                                <a:latin typeface="Cambria Math" panose="02040503050406030204" pitchFamily="18" charset="0"/>
                              </a:rPr>
                            </m:ctrlPr>
                          </m:fPr>
                          <m:num>
                            <m:r>
                              <a:rPr lang="en-US" sz="2200" i="1">
                                <a:latin typeface="Cambria Math" panose="02040503050406030204" pitchFamily="18" charset="0"/>
                              </a:rPr>
                              <m:t>7</m:t>
                            </m:r>
                          </m:num>
                          <m:den>
                            <m:r>
                              <a:rPr lang="en-US" sz="2200" i="1">
                                <a:latin typeface="Cambria Math" panose="02040503050406030204" pitchFamily="18" charset="0"/>
                              </a:rPr>
                              <m:t>120</m:t>
                            </m:r>
                          </m:den>
                        </m:f>
                      </m:e>
                    </m:rad>
                  </m:oMath>
                </a14:m>
                <a:r>
                  <a:rPr lang="en-US" dirty="0" smtClean="0"/>
                  <a:t> (independent of N)</a:t>
                </a:r>
              </a:p>
              <a:p>
                <a:r>
                  <a:rPr lang="en-US" dirty="0" smtClean="0"/>
                  <a:t>Distance PC or QC is </a:t>
                </a:r>
                <a14:m>
                  <m:oMath xmlns:m="http://schemas.openxmlformats.org/officeDocument/2006/math">
                    <m:rad>
                      <m:radPr>
                        <m:degHide m:val="on"/>
                        <m:ctrlPr>
                          <a:rPr lang="en-US" sz="2200" i="1">
                            <a:latin typeface="Cambria Math" panose="02040503050406030204" pitchFamily="18" charset="0"/>
                          </a:rPr>
                        </m:ctrlPr>
                      </m:radPr>
                      <m:deg/>
                      <m:e>
                        <m:f>
                          <m:fPr>
                            <m:type m:val="lin"/>
                            <m:ctrlPr>
                              <a:rPr lang="en-US" sz="2200" i="1">
                                <a:latin typeface="Cambria Math" panose="02040503050406030204" pitchFamily="18" charset="0"/>
                              </a:rPr>
                            </m:ctrlPr>
                          </m:fPr>
                          <m:num>
                            <m:r>
                              <a:rPr lang="en-US" sz="2200" i="1">
                                <a:latin typeface="Cambria Math" panose="02040503050406030204" pitchFamily="18" charset="0"/>
                              </a:rPr>
                              <m:t>𝑁</m:t>
                            </m:r>
                          </m:num>
                          <m:den>
                            <m:r>
                              <a:rPr lang="en-US" sz="2200" b="0" i="1" smtClean="0">
                                <a:latin typeface="Cambria Math" panose="02040503050406030204" pitchFamily="18" charset="0"/>
                              </a:rPr>
                              <m:t>12</m:t>
                            </m:r>
                          </m:den>
                        </m:f>
                      </m:e>
                    </m:rad>
                    <m:r>
                      <a:rPr lang="en-US" sz="2200" b="0" i="1" smtClean="0">
                        <a:latin typeface="Cambria Math" panose="02040503050406030204" pitchFamily="18" charset="0"/>
                      </a:rPr>
                      <m:t> </m:t>
                    </m:r>
                  </m:oMath>
                </a14:m>
                <a:r>
                  <a:rPr lang="en-US" dirty="0"/>
                  <a:t>(standard </a:t>
                </a:r>
                <a:r>
                  <a:rPr lang="en-US" dirty="0" smtClean="0"/>
                  <a:t>radius) &amp;</a:t>
                </a:r>
                <a14:m>
                  <m:oMath xmlns:m="http://schemas.openxmlformats.org/officeDocument/2006/math">
                    <m:r>
                      <a:rPr lang="en-US" sz="2200" b="0" i="0" smtClean="0">
                        <a:latin typeface="Cambria Math" panose="02040503050406030204" pitchFamily="18" charset="0"/>
                      </a:rPr>
                      <m:t> </m:t>
                    </m:r>
                    <m:rad>
                      <m:radPr>
                        <m:degHide m:val="on"/>
                        <m:ctrlPr>
                          <a:rPr lang="en-US" sz="2200" i="1">
                            <a:latin typeface="Cambria Math" panose="02040503050406030204" pitchFamily="18" charset="0"/>
                          </a:rPr>
                        </m:ctrlPr>
                      </m:radPr>
                      <m:deg/>
                      <m:e>
                        <m:f>
                          <m:fPr>
                            <m:type m:val="lin"/>
                            <m:ctrlPr>
                              <a:rPr lang="en-US" sz="2200" i="1">
                                <a:latin typeface="Cambria Math" panose="02040503050406030204" pitchFamily="18" charset="0"/>
                              </a:rPr>
                            </m:ctrlPr>
                          </m:fPr>
                          <m:num>
                            <m:r>
                              <a:rPr lang="en-US" sz="2200" i="1">
                                <a:latin typeface="Cambria Math" panose="02040503050406030204" pitchFamily="18" charset="0"/>
                              </a:rPr>
                              <m:t>1</m:t>
                            </m:r>
                          </m:num>
                          <m:den>
                            <m:r>
                              <a:rPr lang="en-US" sz="2200" i="1">
                                <a:latin typeface="Cambria Math" panose="02040503050406030204" pitchFamily="18" charset="0"/>
                              </a:rPr>
                              <m:t>60</m:t>
                            </m:r>
                          </m:den>
                        </m:f>
                      </m:e>
                    </m:rad>
                  </m:oMath>
                </a14:m>
                <a:endParaRPr lang="en-US" dirty="0" smtClean="0"/>
              </a:p>
              <a:p>
                <a:r>
                  <a:rPr lang="en-US" dirty="0" smtClean="0"/>
                  <a:t>For big N standard distance/radius are constants</a:t>
                </a:r>
              </a:p>
              <a:p>
                <a:pPr lvl="1"/>
                <a:r>
                  <a:rPr lang="en-US" dirty="0" smtClean="0"/>
                  <a:t>Intrinsic similarity measure (equivalent to light year in physics)</a:t>
                </a:r>
                <a:endParaRPr lang="en-US" dirty="0"/>
              </a:p>
              <a:p>
                <a:pPr marL="0" indent="0">
                  <a:buNone/>
                </a:pPr>
                <a:endParaRPr lang="en-US" dirty="0"/>
              </a:p>
              <a:p>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08514" y="1168693"/>
                <a:ext cx="8758224" cy="5120678"/>
              </a:xfrm>
              <a:blipFill rotWithShape="0">
                <a:blip r:embed="rId4"/>
                <a:stretch>
                  <a:fillRect l="-1461" t="-2500"/>
                </a:stretch>
              </a:blipFill>
            </p:spPr>
            <p:txBody>
              <a:bodyPr/>
              <a:lstStyle/>
              <a:p>
                <a:r>
                  <a:rPr lang="en-US">
                    <a:noFill/>
                  </a:rPr>
                  <a:t> </a:t>
                </a:r>
              </a:p>
            </p:txBody>
          </p:sp>
        </mc:Fallback>
      </mc:AlternateContent>
      <p:sp>
        <p:nvSpPr>
          <p:cNvPr id="4" name="TextBox 3"/>
          <p:cNvSpPr txBox="1"/>
          <p:nvPr/>
        </p:nvSpPr>
        <p:spPr>
          <a:xfrm>
            <a:off x="150229" y="6418330"/>
            <a:ext cx="9015046" cy="369332"/>
          </a:xfrm>
          <a:prstGeom prst="rect">
            <a:avLst/>
          </a:prstGeom>
          <a:noFill/>
        </p:spPr>
        <p:txBody>
          <a:bodyPr wrap="square" rtlCol="0">
            <a:spAutoFit/>
          </a:bodyPr>
          <a:lstStyle/>
          <a:p>
            <a:r>
              <a:rPr lang="en-US" dirty="0" smtClean="0"/>
              <a:t>Also know as sparse distributed coding or correlithms and related to </a:t>
            </a:r>
            <a:r>
              <a:rPr lang="en-US" dirty="0"/>
              <a:t>CDMA, spread </a:t>
            </a:r>
            <a:r>
              <a:rPr lang="en-US" dirty="0" smtClean="0"/>
              <a:t>spectrum</a:t>
            </a:r>
            <a:endParaRPr lang="en-US" dirty="0"/>
          </a:p>
        </p:txBody>
      </p:sp>
      <p:pic>
        <p:nvPicPr>
          <p:cNvPr id="5" name="Picture 4"/>
          <p:cNvPicPr>
            <a:picLocks noChangeAspect="1"/>
          </p:cNvPicPr>
          <p:nvPr/>
        </p:nvPicPr>
        <p:blipFill>
          <a:blip r:embed="rId5"/>
          <a:stretch>
            <a:fillRect/>
          </a:stretch>
        </p:blipFill>
        <p:spPr>
          <a:xfrm>
            <a:off x="9658137" y="1129702"/>
            <a:ext cx="2257425" cy="1638300"/>
          </a:xfrm>
          <a:prstGeom prst="rect">
            <a:avLst/>
          </a:prstGeom>
        </p:spPr>
      </p:pic>
      <p:pic>
        <p:nvPicPr>
          <p:cNvPr id="6" name="Picture 5"/>
          <p:cNvPicPr>
            <a:picLocks noChangeAspect="1"/>
          </p:cNvPicPr>
          <p:nvPr/>
        </p:nvPicPr>
        <p:blipFill>
          <a:blip r:embed="rId6"/>
          <a:stretch>
            <a:fillRect/>
          </a:stretch>
        </p:blipFill>
        <p:spPr>
          <a:xfrm>
            <a:off x="9658136" y="2909882"/>
            <a:ext cx="2257425" cy="1638300"/>
          </a:xfrm>
          <a:prstGeom prst="rect">
            <a:avLst/>
          </a:prstGeom>
        </p:spPr>
      </p:pic>
    </p:spTree>
    <p:extLst>
      <p:ext uri="{BB962C8B-B14F-4D97-AF65-F5344CB8AC3E}">
        <p14:creationId xmlns:p14="http://schemas.microsoft.com/office/powerpoint/2010/main" val="14040700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429" y="311535"/>
            <a:ext cx="11383386" cy="544392"/>
          </a:xfrm>
        </p:spPr>
        <p:txBody>
          <a:bodyPr>
            <a:normAutofit fontScale="90000"/>
          </a:bodyPr>
          <a:lstStyle/>
          <a:p>
            <a:r>
              <a:rPr lang="en-US" dirty="0" smtClean="0"/>
              <a:t>Unusual probabilistic geometries from randomness</a:t>
            </a:r>
            <a:endParaRPr lang="en-US" dirty="0"/>
          </a:p>
        </p:txBody>
      </p:sp>
      <p:pic>
        <p:nvPicPr>
          <p:cNvPr id="5" name="Picture 4"/>
          <p:cNvPicPr/>
          <p:nvPr/>
        </p:nvPicPr>
        <p:blipFill>
          <a:blip r:embed="rId2"/>
          <a:stretch>
            <a:fillRect/>
          </a:stretch>
        </p:blipFill>
        <p:spPr>
          <a:xfrm>
            <a:off x="6491627" y="1223667"/>
            <a:ext cx="5289297" cy="3963591"/>
          </a:xfrm>
          <a:prstGeom prst="rect">
            <a:avLst/>
          </a:prstGeom>
        </p:spPr>
      </p:pic>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2703066558"/>
                  </p:ext>
                </p:extLst>
              </p:nvPr>
            </p:nvGraphicFramePr>
            <p:xfrm>
              <a:off x="677077" y="1223667"/>
              <a:ext cx="5605724" cy="3131251"/>
            </p:xfrm>
            <a:graphic>
              <a:graphicData uri="http://schemas.openxmlformats.org/drawingml/2006/table">
                <a:tbl>
                  <a:tblPr firstRow="1" bandRow="1">
                    <a:tableStyleId>{5C22544A-7EE6-4342-B048-85BDC9FD1C3A}</a:tableStyleId>
                  </a:tblPr>
                  <a:tblGrid>
                    <a:gridCol w="1057170"/>
                    <a:gridCol w="2132223"/>
                    <a:gridCol w="2416331"/>
                  </a:tblGrid>
                  <a:tr h="328247">
                    <a:tc>
                      <a:txBody>
                        <a:bodyPr/>
                        <a:lstStyle/>
                        <a:p>
                          <a:pPr algn="ctr"/>
                          <a:r>
                            <a:rPr lang="en-US" sz="2000" dirty="0" smtClean="0"/>
                            <a:t>Points</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Raw</a:t>
                          </a:r>
                          <a:r>
                            <a:rPr lang="en-US" sz="2000" baseline="0" dirty="0" smtClean="0"/>
                            <a:t> Distance</a:t>
                          </a:r>
                          <a:endParaRPr lang="en-US" sz="2000" dirty="0" smtClean="0"/>
                        </a:p>
                      </a:txBody>
                      <a:tcPr/>
                    </a:tc>
                    <a:tc>
                      <a:txBody>
                        <a:bodyPr/>
                        <a:lstStyle/>
                        <a:p>
                          <a:pPr algn="ctr"/>
                          <a:r>
                            <a:rPr lang="en-US" sz="2000" dirty="0" smtClean="0"/>
                            <a:t>Normalized Distance</a:t>
                          </a:r>
                          <a:r>
                            <a:rPr lang="en-US" sz="2000" baseline="0" dirty="0" smtClean="0"/>
                            <a:t> </a:t>
                          </a:r>
                          <a:endParaRPr lang="en-US" sz="2000" dirty="0"/>
                        </a:p>
                      </a:txBody>
                      <a:tcPr/>
                    </a:tc>
                  </a:tr>
                  <a:tr h="370840">
                    <a:tc>
                      <a:txBody>
                        <a:bodyPr/>
                        <a:lstStyle/>
                        <a:p>
                          <a:r>
                            <a:rPr lang="en-US" sz="2000" dirty="0" smtClean="0"/>
                            <a:t>MQ=MP</a:t>
                          </a:r>
                          <a:endParaRPr lang="en-US" sz="2000" dirty="0"/>
                        </a:p>
                      </a:txBody>
                      <a:tcPr/>
                    </a:tc>
                    <a:tc>
                      <a:txBody>
                        <a:bodyPr/>
                        <a:lstStyle/>
                        <a:p>
                          <a:pPr algn="ctr"/>
                          <a14:m>
                            <m:oMath xmlns:m="http://schemas.openxmlformats.org/officeDocument/2006/math">
                              <m:rad>
                                <m:radPr>
                                  <m:degHide m:val="on"/>
                                  <m:ctrlPr>
                                    <a:rPr lang="en-US" sz="2000" i="1" smtClean="0">
                                      <a:latin typeface="Cambria Math" panose="02040503050406030204" pitchFamily="18" charset="0"/>
                                    </a:rPr>
                                  </m:ctrlPr>
                                </m:radPr>
                                <m:deg/>
                                <m:e>
                                  <m:f>
                                    <m:fPr>
                                      <m:type m:val="lin"/>
                                      <m:ctrlPr>
                                        <a:rPr lang="en-US" sz="2000" i="1">
                                          <a:latin typeface="Cambria Math" panose="02040503050406030204" pitchFamily="18" charset="0"/>
                                        </a:rPr>
                                      </m:ctrlPr>
                                    </m:fPr>
                                    <m:num>
                                      <m:r>
                                        <a:rPr lang="en-US" sz="2000" i="1">
                                          <a:latin typeface="Cambria Math" panose="02040503050406030204" pitchFamily="18" charset="0"/>
                                        </a:rPr>
                                        <m:t>𝑁</m:t>
                                      </m:r>
                                    </m:num>
                                    <m:den>
                                      <m:r>
                                        <a:rPr lang="en-US" sz="2000" b="0" i="1" smtClean="0">
                                          <a:latin typeface="Cambria Math" panose="02040503050406030204" pitchFamily="18" charset="0"/>
                                        </a:rPr>
                                        <m:t>12</m:t>
                                      </m:r>
                                    </m:den>
                                  </m:f>
                                </m:e>
                              </m:rad>
                            </m:oMath>
                          </a14:m>
                          <a:r>
                            <a:rPr lang="en-US" sz="2000" dirty="0" smtClean="0"/>
                            <a:t> (radius)</a:t>
                          </a:r>
                          <a:endParaRPr lang="en-US" sz="2000" dirty="0"/>
                        </a:p>
                      </a:txBody>
                      <a:tcPr/>
                    </a:tc>
                    <a:tc>
                      <a:txBody>
                        <a:bodyPr/>
                        <a:lstStyle/>
                        <a:p>
                          <a:pPr algn="ctr"/>
                          <a:r>
                            <a:rPr lang="en-US" sz="2000" dirty="0" smtClean="0"/>
                            <a:t>1</a:t>
                          </a:r>
                          <a:endParaRPr lang="en-US" sz="2000" dirty="0"/>
                        </a:p>
                      </a:txBody>
                      <a:tcPr/>
                    </a:tc>
                  </a:tr>
                  <a:tr h="370840">
                    <a:tc>
                      <a:txBody>
                        <a:bodyPr/>
                        <a:lstStyle/>
                        <a:p>
                          <a:r>
                            <a:rPr lang="en-US" sz="2000" dirty="0" smtClean="0"/>
                            <a:t>PQ</a:t>
                          </a:r>
                          <a:endParaRPr lang="en-US" sz="2000" dirty="0"/>
                        </a:p>
                      </a:txBody>
                      <a:tcPr/>
                    </a:tc>
                    <a:tc>
                      <a:txBody>
                        <a:bodyPr/>
                        <a:lstStyle/>
                        <a:p>
                          <a:pPr algn="ctr"/>
                          <a14:m>
                            <m:oMath xmlns:m="http://schemas.openxmlformats.org/officeDocument/2006/math">
                              <m:rad>
                                <m:radPr>
                                  <m:degHide m:val="on"/>
                                  <m:ctrlPr>
                                    <a:rPr lang="en-US" sz="2000" i="1" smtClean="0">
                                      <a:latin typeface="Cambria Math" panose="02040503050406030204" pitchFamily="18" charset="0"/>
                                    </a:rPr>
                                  </m:ctrlPr>
                                </m:radPr>
                                <m:deg/>
                                <m:e>
                                  <m:f>
                                    <m:fPr>
                                      <m:type m:val="lin"/>
                                      <m:ctrlPr>
                                        <a:rPr lang="en-US" sz="2000" i="1">
                                          <a:latin typeface="Cambria Math" panose="02040503050406030204" pitchFamily="18" charset="0"/>
                                        </a:rPr>
                                      </m:ctrlPr>
                                    </m:fPr>
                                    <m:num>
                                      <m:r>
                                        <a:rPr lang="en-US" sz="2000" i="1">
                                          <a:latin typeface="Cambria Math" panose="02040503050406030204" pitchFamily="18" charset="0"/>
                                        </a:rPr>
                                        <m:t>𝑁</m:t>
                                      </m:r>
                                    </m:num>
                                    <m:den>
                                      <m:r>
                                        <a:rPr lang="en-US" sz="2000" b="0" i="1" smtClean="0">
                                          <a:latin typeface="Cambria Math" panose="02040503050406030204" pitchFamily="18" charset="0"/>
                                        </a:rPr>
                                        <m:t>6</m:t>
                                      </m:r>
                                    </m:den>
                                  </m:f>
                                </m:e>
                              </m:rad>
                            </m:oMath>
                          </a14:m>
                          <a:r>
                            <a:rPr lang="en-US" sz="2000" dirty="0" smtClean="0"/>
                            <a:t> (distance)</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smtClean="0">
                                        <a:latin typeface="Cambria Math" panose="02040503050406030204" pitchFamily="18" charset="0"/>
                                      </a:rPr>
                                    </m:ctrlPr>
                                  </m:radPr>
                                  <m:deg/>
                                  <m:e>
                                    <m:r>
                                      <a:rPr lang="en-US" sz="2000" i="1" smtClean="0">
                                        <a:latin typeface="Cambria Math" panose="02040503050406030204" pitchFamily="18" charset="0"/>
                                      </a:rPr>
                                      <m:t>2</m:t>
                                    </m:r>
                                  </m:e>
                                </m:rad>
                              </m:oMath>
                            </m:oMathPara>
                          </a14:m>
                          <a:endParaRPr lang="en-US" sz="2000" dirty="0"/>
                        </a:p>
                      </a:txBody>
                      <a:tcPr/>
                    </a:tc>
                  </a:tr>
                  <a:tr h="370840">
                    <a:tc>
                      <a:txBody>
                        <a:bodyPr/>
                        <a:lstStyle/>
                        <a:p>
                          <a:r>
                            <a:rPr lang="en-US" sz="2000" dirty="0" smtClean="0"/>
                            <a:t>MC=MO</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f>
                                      <m:fPr>
                                        <m:type m:val="lin"/>
                                        <m:ctrlPr>
                                          <a:rPr lang="en-US" sz="2000" i="1" kern="1200">
                                            <a:solidFill>
                                              <a:schemeClr val="dk1"/>
                                            </a:solidFill>
                                            <a:effectLst/>
                                            <a:latin typeface="Cambria Math" panose="02040503050406030204" pitchFamily="18" charset="0"/>
                                            <a:ea typeface="+mn-ea"/>
                                            <a:cs typeface="+mn-cs"/>
                                          </a:rPr>
                                        </m:ctrlPr>
                                      </m:fPr>
                                      <m:num>
                                        <m:r>
                                          <a:rPr lang="en-US" sz="2000" i="1" kern="1200">
                                            <a:solidFill>
                                              <a:schemeClr val="dk1"/>
                                            </a:solidFill>
                                            <a:effectLst/>
                                            <a:latin typeface="Cambria Math" panose="02040503050406030204" pitchFamily="18" charset="0"/>
                                            <a:ea typeface="+mn-ea"/>
                                            <a:cs typeface="+mn-cs"/>
                                          </a:rPr>
                                          <m:t>𝑁</m:t>
                                        </m:r>
                                      </m:num>
                                      <m:den>
                                        <m:r>
                                          <a:rPr lang="en-US" sz="2000" i="1" kern="1200">
                                            <a:solidFill>
                                              <a:schemeClr val="dk1"/>
                                            </a:solidFill>
                                            <a:effectLst/>
                                            <a:latin typeface="Cambria Math" panose="02040503050406030204" pitchFamily="18" charset="0"/>
                                            <a:ea typeface="+mn-ea"/>
                                            <a:cs typeface="+mn-cs"/>
                                          </a:rPr>
                                          <m:t>4</m:t>
                                        </m:r>
                                      </m:den>
                                    </m:f>
                                  </m:e>
                                </m:rad>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r>
                                      <a:rPr lang="en-US" sz="2000" i="1" kern="1200">
                                        <a:solidFill>
                                          <a:schemeClr val="dk1"/>
                                        </a:solidFill>
                                        <a:effectLst/>
                                        <a:latin typeface="Cambria Math" panose="02040503050406030204" pitchFamily="18" charset="0"/>
                                        <a:ea typeface="+mn-ea"/>
                                        <a:cs typeface="+mn-cs"/>
                                      </a:rPr>
                                      <m:t>3</m:t>
                                    </m:r>
                                  </m:e>
                                </m:rad>
                              </m:oMath>
                            </m:oMathPara>
                          </a14:m>
                          <a:endParaRPr lang="en-US" sz="2000" dirty="0"/>
                        </a:p>
                      </a:txBody>
                      <a:tcPr/>
                    </a:tc>
                  </a:tr>
                  <a:tr h="123613">
                    <a:tc>
                      <a:txBody>
                        <a:bodyPr/>
                        <a:lstStyle/>
                        <a:p>
                          <a:r>
                            <a:rPr lang="en-US" sz="2000" dirty="0" smtClean="0"/>
                            <a:t>CP=CQ</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f>
                                      <m:fPr>
                                        <m:type m:val="lin"/>
                                        <m:ctrlPr>
                                          <a:rPr lang="en-US" sz="2000" i="1" kern="1200">
                                            <a:solidFill>
                                              <a:schemeClr val="dk1"/>
                                            </a:solidFill>
                                            <a:effectLst/>
                                            <a:latin typeface="Cambria Math" panose="02040503050406030204" pitchFamily="18" charset="0"/>
                                            <a:ea typeface="+mn-ea"/>
                                            <a:cs typeface="+mn-cs"/>
                                          </a:rPr>
                                        </m:ctrlPr>
                                      </m:fPr>
                                      <m:num>
                                        <m:r>
                                          <a:rPr lang="en-US" sz="2000" i="1" kern="1200">
                                            <a:solidFill>
                                              <a:schemeClr val="dk1"/>
                                            </a:solidFill>
                                            <a:effectLst/>
                                            <a:latin typeface="Cambria Math" panose="02040503050406030204" pitchFamily="18" charset="0"/>
                                            <a:ea typeface="+mn-ea"/>
                                            <a:cs typeface="+mn-cs"/>
                                          </a:rPr>
                                          <m:t>𝑁</m:t>
                                        </m:r>
                                      </m:num>
                                      <m:den>
                                        <m:r>
                                          <a:rPr lang="en-US" sz="2000" b="0" i="1" kern="1200" smtClean="0">
                                            <a:solidFill>
                                              <a:schemeClr val="dk1"/>
                                            </a:solidFill>
                                            <a:effectLst/>
                                            <a:latin typeface="Cambria Math" panose="02040503050406030204" pitchFamily="18" charset="0"/>
                                            <a:ea typeface="+mn-ea"/>
                                            <a:cs typeface="+mn-cs"/>
                                          </a:rPr>
                                          <m:t>3</m:t>
                                        </m:r>
                                      </m:den>
                                    </m:f>
                                  </m:e>
                                </m:rad>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r>
                                      <a:rPr lang="en-US" sz="2000" b="0" i="1" kern="1200" smtClean="0">
                                        <a:solidFill>
                                          <a:schemeClr val="dk1"/>
                                        </a:solidFill>
                                        <a:effectLst/>
                                        <a:latin typeface="Cambria Math" panose="02040503050406030204" pitchFamily="18" charset="0"/>
                                        <a:ea typeface="+mn-ea"/>
                                        <a:cs typeface="+mn-cs"/>
                                      </a:rPr>
                                      <m:t>4</m:t>
                                    </m:r>
                                  </m:e>
                                </m:rad>
                              </m:oMath>
                            </m:oMathPara>
                          </a14:m>
                          <a:endParaRPr lang="en-US" sz="2000" dirty="0"/>
                        </a:p>
                      </a:txBody>
                      <a:tcPr/>
                    </a:tc>
                  </a:tr>
                  <a:tr h="242147">
                    <a:tc>
                      <a:txBody>
                        <a:bodyPr/>
                        <a:lstStyle/>
                        <a:p>
                          <a:r>
                            <a:rPr lang="en-US" sz="2000" dirty="0" smtClean="0"/>
                            <a:t>DC=DO</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f>
                                      <m:fPr>
                                        <m:type m:val="lin"/>
                                        <m:ctrlPr>
                                          <a:rPr lang="en-US" sz="2000" i="1" kern="1200">
                                            <a:solidFill>
                                              <a:schemeClr val="dk1"/>
                                            </a:solidFill>
                                            <a:effectLst/>
                                            <a:latin typeface="Cambria Math" panose="02040503050406030204" pitchFamily="18" charset="0"/>
                                            <a:ea typeface="+mn-ea"/>
                                            <a:cs typeface="+mn-cs"/>
                                          </a:rPr>
                                        </m:ctrlPr>
                                      </m:fPr>
                                      <m:num>
                                        <m:r>
                                          <a:rPr lang="en-US" sz="2000" i="1" kern="1200">
                                            <a:solidFill>
                                              <a:schemeClr val="dk1"/>
                                            </a:solidFill>
                                            <a:effectLst/>
                                            <a:latin typeface="Cambria Math" panose="02040503050406030204" pitchFamily="18" charset="0"/>
                                            <a:ea typeface="+mn-ea"/>
                                            <a:cs typeface="+mn-cs"/>
                                          </a:rPr>
                                          <m:t>𝑁</m:t>
                                        </m:r>
                                      </m:num>
                                      <m:den>
                                        <m:r>
                                          <a:rPr lang="en-US" sz="2000" b="0" i="1" kern="1200" smtClean="0">
                                            <a:solidFill>
                                              <a:schemeClr val="dk1"/>
                                            </a:solidFill>
                                            <a:effectLst/>
                                            <a:latin typeface="Cambria Math" panose="02040503050406030204" pitchFamily="18" charset="0"/>
                                            <a:ea typeface="+mn-ea"/>
                                            <a:cs typeface="+mn-cs"/>
                                          </a:rPr>
                                          <m:t>2</m:t>
                                        </m:r>
                                      </m:den>
                                    </m:f>
                                  </m:e>
                                </m:rad>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r>
                                      <a:rPr lang="en-US" sz="2000" i="1" kern="1200">
                                        <a:solidFill>
                                          <a:schemeClr val="dk1"/>
                                        </a:solidFill>
                                        <a:effectLst/>
                                        <a:latin typeface="Cambria Math" panose="02040503050406030204" pitchFamily="18" charset="0"/>
                                        <a:ea typeface="+mn-ea"/>
                                        <a:cs typeface="+mn-cs"/>
                                      </a:rPr>
                                      <m:t>6</m:t>
                                    </m:r>
                                  </m:e>
                                </m:rad>
                              </m:oMath>
                            </m:oMathPara>
                          </a14:m>
                          <a:endParaRPr lang="en-US" sz="2000" dirty="0"/>
                        </a:p>
                      </a:txBody>
                      <a:tcPr/>
                    </a:tc>
                  </a:tr>
                  <a:tr h="123613">
                    <a:tc>
                      <a:txBody>
                        <a:bodyPr/>
                        <a:lstStyle/>
                        <a:p>
                          <a:r>
                            <a:rPr lang="en-US" sz="2000" dirty="0" smtClean="0"/>
                            <a:t>CO </a:t>
                          </a:r>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r>
                                      <a:rPr lang="en-US" sz="2000" b="0" i="1" kern="1200" smtClean="0">
                                        <a:solidFill>
                                          <a:schemeClr val="dk1"/>
                                        </a:solidFill>
                                        <a:effectLst/>
                                        <a:latin typeface="Cambria Math" panose="02040503050406030204" pitchFamily="18" charset="0"/>
                                        <a:ea typeface="+mn-ea"/>
                                        <a:cs typeface="+mn-cs"/>
                                      </a:rPr>
                                      <m:t>𝑁</m:t>
                                    </m:r>
                                  </m:e>
                                </m:rad>
                              </m:oMath>
                            </m:oMathPara>
                          </a14:m>
                          <a:endParaRPr lang="en-US" sz="2000" dirty="0"/>
                        </a:p>
                      </a:txBody>
                      <a:tcPr/>
                    </a:tc>
                    <a:tc>
                      <a:txBody>
                        <a:bodyPr/>
                        <a:lstStyle/>
                        <a:p>
                          <a:pPr/>
                          <a14:m>
                            <m:oMathPara xmlns:m="http://schemas.openxmlformats.org/officeDocument/2006/math">
                              <m:oMathParaPr>
                                <m:jc m:val="centerGroup"/>
                              </m:oMathParaPr>
                              <m:oMath xmlns:m="http://schemas.openxmlformats.org/officeDocument/2006/math">
                                <m:rad>
                                  <m:radPr>
                                    <m:degHide m:val="on"/>
                                    <m:ctrlPr>
                                      <a:rPr lang="en-US" sz="2000" i="1" kern="1200" smtClean="0">
                                        <a:solidFill>
                                          <a:schemeClr val="dk1"/>
                                        </a:solidFill>
                                        <a:effectLst/>
                                        <a:latin typeface="Cambria Math" panose="02040503050406030204" pitchFamily="18" charset="0"/>
                                        <a:ea typeface="+mn-ea"/>
                                        <a:cs typeface="+mn-cs"/>
                                      </a:rPr>
                                    </m:ctrlPr>
                                  </m:radPr>
                                  <m:deg/>
                                  <m:e>
                                    <m:r>
                                      <a:rPr lang="en-US" sz="2000" b="0" i="1" kern="1200" smtClean="0">
                                        <a:solidFill>
                                          <a:schemeClr val="dk1"/>
                                        </a:solidFill>
                                        <a:effectLst/>
                                        <a:latin typeface="Cambria Math" panose="02040503050406030204" pitchFamily="18" charset="0"/>
                                        <a:ea typeface="+mn-ea"/>
                                        <a:cs typeface="+mn-cs"/>
                                      </a:rPr>
                                      <m:t>12</m:t>
                                    </m:r>
                                  </m:e>
                                </m:rad>
                              </m:oMath>
                            </m:oMathPara>
                          </a14:m>
                          <a:endParaRPr lang="en-US" sz="2000" dirty="0"/>
                        </a:p>
                      </a:txBody>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2703066558"/>
                  </p:ext>
                </p:extLst>
              </p:nvPr>
            </p:nvGraphicFramePr>
            <p:xfrm>
              <a:off x="677077" y="1223667"/>
              <a:ext cx="5605724" cy="3131251"/>
            </p:xfrm>
            <a:graphic>
              <a:graphicData uri="http://schemas.openxmlformats.org/drawingml/2006/table">
                <a:tbl>
                  <a:tblPr firstRow="1" bandRow="1">
                    <a:tableStyleId>{5C22544A-7EE6-4342-B048-85BDC9FD1C3A}</a:tableStyleId>
                  </a:tblPr>
                  <a:tblGrid>
                    <a:gridCol w="1057170"/>
                    <a:gridCol w="2132223"/>
                    <a:gridCol w="2416331"/>
                  </a:tblGrid>
                  <a:tr h="396240">
                    <a:tc>
                      <a:txBody>
                        <a:bodyPr/>
                        <a:lstStyle/>
                        <a:p>
                          <a:pPr algn="ctr"/>
                          <a:r>
                            <a:rPr lang="en-US" sz="2000" dirty="0" smtClean="0"/>
                            <a:t>Points</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Raw</a:t>
                          </a:r>
                          <a:r>
                            <a:rPr lang="en-US" sz="2000" baseline="0" dirty="0" smtClean="0"/>
                            <a:t> Distance</a:t>
                          </a:r>
                          <a:endParaRPr lang="en-US" sz="2000" dirty="0" smtClean="0"/>
                        </a:p>
                      </a:txBody>
                      <a:tcPr/>
                    </a:tc>
                    <a:tc>
                      <a:txBody>
                        <a:bodyPr/>
                        <a:lstStyle/>
                        <a:p>
                          <a:pPr algn="ctr"/>
                          <a:r>
                            <a:rPr lang="en-US" sz="2000" dirty="0" smtClean="0"/>
                            <a:t>Normalized Distance</a:t>
                          </a:r>
                          <a:r>
                            <a:rPr lang="en-US" sz="2000" baseline="0" dirty="0" smtClean="0"/>
                            <a:t> </a:t>
                          </a:r>
                          <a:endParaRPr lang="en-US" sz="2000" dirty="0"/>
                        </a:p>
                      </a:txBody>
                      <a:tcPr/>
                    </a:tc>
                  </a:tr>
                  <a:tr h="460566">
                    <a:tc>
                      <a:txBody>
                        <a:bodyPr/>
                        <a:lstStyle/>
                        <a:p>
                          <a:r>
                            <a:rPr lang="en-US" sz="2000" dirty="0" smtClean="0"/>
                            <a:t>MQ=MP</a:t>
                          </a:r>
                          <a:endParaRPr lang="en-US" sz="2000" dirty="0"/>
                        </a:p>
                      </a:txBody>
                      <a:tcPr/>
                    </a:tc>
                    <a:tc>
                      <a:txBody>
                        <a:bodyPr/>
                        <a:lstStyle/>
                        <a:p>
                          <a:endParaRPr lang="en-US"/>
                        </a:p>
                      </a:txBody>
                      <a:tcPr>
                        <a:blipFill rotWithShape="0">
                          <a:blip r:embed="rId3"/>
                          <a:stretch>
                            <a:fillRect l="-50143" t="-92105" r="-114900" b="-552632"/>
                          </a:stretch>
                        </a:blipFill>
                      </a:tcPr>
                    </a:tc>
                    <a:tc>
                      <a:txBody>
                        <a:bodyPr/>
                        <a:lstStyle/>
                        <a:p>
                          <a:pPr algn="ctr"/>
                          <a:r>
                            <a:rPr lang="en-US" sz="2000" dirty="0" smtClean="0"/>
                            <a:t>1</a:t>
                          </a:r>
                          <a:endParaRPr lang="en-US" sz="2000" dirty="0"/>
                        </a:p>
                      </a:txBody>
                      <a:tcPr/>
                    </a:tc>
                  </a:tr>
                  <a:tr h="460566">
                    <a:tc>
                      <a:txBody>
                        <a:bodyPr/>
                        <a:lstStyle/>
                        <a:p>
                          <a:r>
                            <a:rPr lang="en-US" sz="2000" dirty="0" smtClean="0"/>
                            <a:t>PQ</a:t>
                          </a:r>
                          <a:endParaRPr lang="en-US" sz="2000" dirty="0"/>
                        </a:p>
                      </a:txBody>
                      <a:tcPr/>
                    </a:tc>
                    <a:tc>
                      <a:txBody>
                        <a:bodyPr/>
                        <a:lstStyle/>
                        <a:p>
                          <a:endParaRPr lang="en-US"/>
                        </a:p>
                      </a:txBody>
                      <a:tcPr>
                        <a:blipFill rotWithShape="0">
                          <a:blip r:embed="rId3"/>
                          <a:stretch>
                            <a:fillRect l="-50143" t="-192105" r="-114900" b="-452632"/>
                          </a:stretch>
                        </a:blipFill>
                      </a:tcPr>
                    </a:tc>
                    <a:tc>
                      <a:txBody>
                        <a:bodyPr/>
                        <a:lstStyle/>
                        <a:p>
                          <a:endParaRPr lang="en-US"/>
                        </a:p>
                      </a:txBody>
                      <a:tcPr>
                        <a:blipFill rotWithShape="0">
                          <a:blip r:embed="rId3"/>
                          <a:stretch>
                            <a:fillRect l="-131990" t="-192105" r="-1008" b="-452632"/>
                          </a:stretch>
                        </a:blipFill>
                      </a:tcPr>
                    </a:tc>
                  </a:tr>
                  <a:tr h="460566">
                    <a:tc>
                      <a:txBody>
                        <a:bodyPr/>
                        <a:lstStyle/>
                        <a:p>
                          <a:r>
                            <a:rPr lang="en-US" sz="2000" dirty="0" smtClean="0"/>
                            <a:t>MC=MO</a:t>
                          </a:r>
                          <a:endParaRPr lang="en-US" sz="2000" dirty="0"/>
                        </a:p>
                      </a:txBody>
                      <a:tcPr/>
                    </a:tc>
                    <a:tc>
                      <a:txBody>
                        <a:bodyPr/>
                        <a:lstStyle/>
                        <a:p>
                          <a:endParaRPr lang="en-US"/>
                        </a:p>
                      </a:txBody>
                      <a:tcPr>
                        <a:blipFill rotWithShape="0">
                          <a:blip r:embed="rId3"/>
                          <a:stretch>
                            <a:fillRect l="-50143" t="-296000" r="-114900" b="-358667"/>
                          </a:stretch>
                        </a:blipFill>
                      </a:tcPr>
                    </a:tc>
                    <a:tc>
                      <a:txBody>
                        <a:bodyPr/>
                        <a:lstStyle/>
                        <a:p>
                          <a:endParaRPr lang="en-US"/>
                        </a:p>
                      </a:txBody>
                      <a:tcPr>
                        <a:blipFill rotWithShape="0">
                          <a:blip r:embed="rId3"/>
                          <a:stretch>
                            <a:fillRect l="-131990" t="-296000" r="-1008" b="-358667"/>
                          </a:stretch>
                        </a:blipFill>
                      </a:tcPr>
                    </a:tc>
                  </a:tr>
                  <a:tr h="460566">
                    <a:tc>
                      <a:txBody>
                        <a:bodyPr/>
                        <a:lstStyle/>
                        <a:p>
                          <a:r>
                            <a:rPr lang="en-US" sz="2000" dirty="0" smtClean="0"/>
                            <a:t>CP=CQ</a:t>
                          </a:r>
                          <a:endParaRPr lang="en-US" sz="2000" dirty="0"/>
                        </a:p>
                      </a:txBody>
                      <a:tcPr/>
                    </a:tc>
                    <a:tc>
                      <a:txBody>
                        <a:bodyPr/>
                        <a:lstStyle/>
                        <a:p>
                          <a:endParaRPr lang="en-US"/>
                        </a:p>
                      </a:txBody>
                      <a:tcPr>
                        <a:blipFill rotWithShape="0">
                          <a:blip r:embed="rId3"/>
                          <a:stretch>
                            <a:fillRect l="-50143" t="-390789" r="-114900" b="-253947"/>
                          </a:stretch>
                        </a:blipFill>
                      </a:tcPr>
                    </a:tc>
                    <a:tc>
                      <a:txBody>
                        <a:bodyPr/>
                        <a:lstStyle/>
                        <a:p>
                          <a:endParaRPr lang="en-US"/>
                        </a:p>
                      </a:txBody>
                      <a:tcPr>
                        <a:blipFill rotWithShape="0">
                          <a:blip r:embed="rId3"/>
                          <a:stretch>
                            <a:fillRect l="-131990" t="-390789" r="-1008" b="-253947"/>
                          </a:stretch>
                        </a:blipFill>
                      </a:tcPr>
                    </a:tc>
                  </a:tr>
                  <a:tr h="460566">
                    <a:tc>
                      <a:txBody>
                        <a:bodyPr/>
                        <a:lstStyle/>
                        <a:p>
                          <a:r>
                            <a:rPr lang="en-US" sz="2000" dirty="0" smtClean="0"/>
                            <a:t>DC=DO</a:t>
                          </a:r>
                          <a:endParaRPr lang="en-US" sz="2000" dirty="0"/>
                        </a:p>
                      </a:txBody>
                      <a:tcPr/>
                    </a:tc>
                    <a:tc>
                      <a:txBody>
                        <a:bodyPr/>
                        <a:lstStyle/>
                        <a:p>
                          <a:endParaRPr lang="en-US"/>
                        </a:p>
                      </a:txBody>
                      <a:tcPr>
                        <a:blipFill rotWithShape="0">
                          <a:blip r:embed="rId3"/>
                          <a:stretch>
                            <a:fillRect l="-50143" t="-490789" r="-114900" b="-153947"/>
                          </a:stretch>
                        </a:blipFill>
                      </a:tcPr>
                    </a:tc>
                    <a:tc>
                      <a:txBody>
                        <a:bodyPr/>
                        <a:lstStyle/>
                        <a:p>
                          <a:endParaRPr lang="en-US"/>
                        </a:p>
                      </a:txBody>
                      <a:tcPr>
                        <a:blipFill rotWithShape="0">
                          <a:blip r:embed="rId3"/>
                          <a:stretch>
                            <a:fillRect l="-131990" t="-490789" r="-1008" b="-153947"/>
                          </a:stretch>
                        </a:blipFill>
                      </a:tcPr>
                    </a:tc>
                  </a:tr>
                  <a:tr h="432181">
                    <a:tc>
                      <a:txBody>
                        <a:bodyPr/>
                        <a:lstStyle/>
                        <a:p>
                          <a:r>
                            <a:rPr lang="en-US" sz="2000" dirty="0" smtClean="0"/>
                            <a:t>CO </a:t>
                          </a:r>
                          <a:endParaRPr lang="en-US" sz="2000" dirty="0"/>
                        </a:p>
                      </a:txBody>
                      <a:tcPr/>
                    </a:tc>
                    <a:tc>
                      <a:txBody>
                        <a:bodyPr/>
                        <a:lstStyle/>
                        <a:p>
                          <a:endParaRPr lang="en-US"/>
                        </a:p>
                      </a:txBody>
                      <a:tcPr>
                        <a:blipFill rotWithShape="0">
                          <a:blip r:embed="rId3"/>
                          <a:stretch>
                            <a:fillRect l="-50143" t="-632394" r="-114900" b="-64789"/>
                          </a:stretch>
                        </a:blipFill>
                      </a:tcPr>
                    </a:tc>
                    <a:tc>
                      <a:txBody>
                        <a:bodyPr/>
                        <a:lstStyle/>
                        <a:p>
                          <a:endParaRPr lang="en-US"/>
                        </a:p>
                      </a:txBody>
                      <a:tcPr>
                        <a:blipFill rotWithShape="0">
                          <a:blip r:embed="rId3"/>
                          <a:stretch>
                            <a:fillRect l="-131990" t="-632394" r="-1008" b="-64789"/>
                          </a:stretch>
                        </a:blipFill>
                      </a:tcPr>
                    </a:tc>
                  </a:tr>
                </a:tbl>
              </a:graphicData>
            </a:graphic>
          </p:graphicFrame>
        </mc:Fallback>
      </mc:AlternateContent>
      <p:sp>
        <p:nvSpPr>
          <p:cNvPr id="7" name="TextBox 6"/>
          <p:cNvSpPr txBox="1"/>
          <p:nvPr/>
        </p:nvSpPr>
        <p:spPr>
          <a:xfrm>
            <a:off x="9804143" y="5212605"/>
            <a:ext cx="2250831" cy="1477328"/>
          </a:xfrm>
          <a:prstGeom prst="rect">
            <a:avLst/>
          </a:prstGeom>
          <a:noFill/>
        </p:spPr>
        <p:txBody>
          <a:bodyPr wrap="square" rtlCol="0">
            <a:spAutoFit/>
          </a:bodyPr>
          <a:lstStyle/>
          <a:p>
            <a:r>
              <a:rPr lang="en-US" dirty="0" smtClean="0"/>
              <a:t>M = middle</a:t>
            </a:r>
          </a:p>
          <a:p>
            <a:r>
              <a:rPr lang="en-US" dirty="0" smtClean="0"/>
              <a:t>C  = corner</a:t>
            </a:r>
          </a:p>
          <a:p>
            <a:r>
              <a:rPr lang="en-US" dirty="0"/>
              <a:t>O</a:t>
            </a:r>
            <a:r>
              <a:rPr lang="en-US" dirty="0" smtClean="0"/>
              <a:t> = opposite corner</a:t>
            </a:r>
          </a:p>
          <a:p>
            <a:r>
              <a:rPr lang="en-US" dirty="0" smtClean="0"/>
              <a:t>D = random corner</a:t>
            </a:r>
          </a:p>
          <a:p>
            <a:r>
              <a:rPr lang="en-US" dirty="0" smtClean="0"/>
              <a:t>P/Q = random points</a:t>
            </a:r>
            <a:endParaRPr lang="en-US" dirty="0"/>
          </a:p>
        </p:txBody>
      </p:sp>
      <p:grpSp>
        <p:nvGrpSpPr>
          <p:cNvPr id="29" name="Group 28"/>
          <p:cNvGrpSpPr/>
          <p:nvPr/>
        </p:nvGrpSpPr>
        <p:grpSpPr>
          <a:xfrm>
            <a:off x="696647" y="4552758"/>
            <a:ext cx="2023447" cy="2108007"/>
            <a:chOff x="1730967" y="4914002"/>
            <a:chExt cx="2023447" cy="2108007"/>
          </a:xfrm>
        </p:grpSpPr>
        <p:grpSp>
          <p:nvGrpSpPr>
            <p:cNvPr id="27" name="Group 26"/>
            <p:cNvGrpSpPr/>
            <p:nvPr/>
          </p:nvGrpSpPr>
          <p:grpSpPr>
            <a:xfrm>
              <a:off x="1730967" y="4914002"/>
              <a:ext cx="2023447" cy="2108007"/>
              <a:chOff x="1696919" y="4909458"/>
              <a:chExt cx="1449052" cy="1509610"/>
            </a:xfrm>
          </p:grpSpPr>
          <p:sp>
            <p:nvSpPr>
              <p:cNvPr id="3" name="Oval 2"/>
              <p:cNvSpPr/>
              <p:nvPr/>
            </p:nvSpPr>
            <p:spPr>
              <a:xfrm>
                <a:off x="1741714" y="5870122"/>
                <a:ext cx="402772" cy="35922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741714" y="4909458"/>
                <a:ext cx="402772" cy="35922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743199" y="5870122"/>
                <a:ext cx="402772" cy="359229"/>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943100" y="5268687"/>
                <a:ext cx="0" cy="598713"/>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443842" y="5750380"/>
                <a:ext cx="0" cy="598713"/>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9" idx="1"/>
                <a:endCxn id="8" idx="5"/>
              </p:cNvCxnSpPr>
              <p:nvPr/>
            </p:nvCxnSpPr>
            <p:spPr>
              <a:xfrm flipH="1" flipV="1">
                <a:off x="2085501" y="5216079"/>
                <a:ext cx="716683" cy="706651"/>
              </a:xfrm>
              <a:prstGeom prst="line">
                <a:avLst/>
              </a:prstGeom>
              <a:ln w="50800">
                <a:solidFill>
                  <a:srgbClr val="0070C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03172" y="5898786"/>
                <a:ext cx="384251" cy="369332"/>
              </a:xfrm>
              <a:prstGeom prst="rect">
                <a:avLst/>
              </a:prstGeom>
              <a:noFill/>
            </p:spPr>
            <p:txBody>
              <a:bodyPr wrap="square" rtlCol="0">
                <a:spAutoFit/>
              </a:bodyPr>
              <a:lstStyle/>
              <a:p>
                <a:r>
                  <a:rPr lang="en-US" dirty="0" smtClean="0"/>
                  <a:t>M</a:t>
                </a:r>
                <a:endParaRPr lang="en-US" dirty="0"/>
              </a:p>
            </p:txBody>
          </p:sp>
          <p:sp>
            <p:nvSpPr>
              <p:cNvPr id="19" name="TextBox 18"/>
              <p:cNvSpPr txBox="1"/>
              <p:nvPr/>
            </p:nvSpPr>
            <p:spPr>
              <a:xfrm>
                <a:off x="1835831" y="4940934"/>
                <a:ext cx="325268" cy="369332"/>
              </a:xfrm>
              <a:prstGeom prst="rect">
                <a:avLst/>
              </a:prstGeom>
              <a:noFill/>
            </p:spPr>
            <p:txBody>
              <a:bodyPr wrap="square" rtlCol="0">
                <a:spAutoFit/>
              </a:bodyPr>
              <a:lstStyle/>
              <a:p>
                <a:r>
                  <a:rPr lang="en-US" dirty="0" smtClean="0"/>
                  <a:t>P</a:t>
                </a:r>
                <a:endParaRPr lang="en-US" dirty="0"/>
              </a:p>
            </p:txBody>
          </p:sp>
          <p:sp>
            <p:nvSpPr>
              <p:cNvPr id="20" name="TextBox 19"/>
              <p:cNvSpPr txBox="1"/>
              <p:nvPr/>
            </p:nvSpPr>
            <p:spPr>
              <a:xfrm>
                <a:off x="2818559" y="5902656"/>
                <a:ext cx="325268" cy="369332"/>
              </a:xfrm>
              <a:prstGeom prst="rect">
                <a:avLst/>
              </a:prstGeom>
              <a:noFill/>
            </p:spPr>
            <p:txBody>
              <a:bodyPr wrap="square" rtlCol="0">
                <a:spAutoFit/>
              </a:bodyPr>
              <a:lstStyle/>
              <a:p>
                <a:r>
                  <a:rPr lang="en-US" dirty="0" smtClean="0"/>
                  <a:t>Q</a:t>
                </a:r>
                <a:endParaRPr lang="en-US" dirty="0"/>
              </a:p>
            </p:txBody>
          </p:sp>
          <p:sp>
            <p:nvSpPr>
              <p:cNvPr id="21" name="Rectangle 20"/>
              <p:cNvSpPr/>
              <p:nvPr/>
            </p:nvSpPr>
            <p:spPr>
              <a:xfrm>
                <a:off x="1696919" y="5458522"/>
                <a:ext cx="301686" cy="369332"/>
              </a:xfrm>
              <a:prstGeom prst="rect">
                <a:avLst/>
              </a:prstGeom>
            </p:spPr>
            <p:txBody>
              <a:bodyPr wrap="none">
                <a:spAutoFit/>
              </a:bodyPr>
              <a:lstStyle/>
              <a:p>
                <a:pPr algn="ctr"/>
                <a:r>
                  <a:rPr lang="en-US" dirty="0"/>
                  <a:t>1</a:t>
                </a:r>
              </a:p>
            </p:txBody>
          </p:sp>
          <p:sp>
            <p:nvSpPr>
              <p:cNvPr id="22" name="Rectangle 21"/>
              <p:cNvSpPr/>
              <p:nvPr/>
            </p:nvSpPr>
            <p:spPr>
              <a:xfrm>
                <a:off x="2309209" y="6049736"/>
                <a:ext cx="301685" cy="369332"/>
              </a:xfrm>
              <a:prstGeom prst="rect">
                <a:avLst/>
              </a:prstGeom>
            </p:spPr>
            <p:txBody>
              <a:bodyPr wrap="none">
                <a:spAutoFit/>
              </a:bodyPr>
              <a:lstStyle/>
              <a:p>
                <a:pPr algn="ctr"/>
                <a:r>
                  <a:rPr lang="en-US" dirty="0"/>
                  <a:t>1</a:t>
                </a:r>
              </a:p>
            </p:txBody>
          </p:sp>
          <mc:AlternateContent xmlns:mc="http://schemas.openxmlformats.org/markup-compatibility/2006" xmlns:a14="http://schemas.microsoft.com/office/drawing/2010/main">
            <mc:Choice Requires="a14">
              <p:sp>
                <p:nvSpPr>
                  <p:cNvPr id="23" name="Rectangle 22"/>
                  <p:cNvSpPr/>
                  <p:nvPr/>
                </p:nvSpPr>
                <p:spPr>
                  <a:xfrm>
                    <a:off x="2268368" y="5257410"/>
                    <a:ext cx="517386" cy="4019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i="1">
                                  <a:latin typeface="Cambria Math" panose="02040503050406030204" pitchFamily="18" charset="0"/>
                                </a:rPr>
                              </m:ctrlPr>
                            </m:radPr>
                            <m:deg/>
                            <m:e>
                              <m:r>
                                <a:rPr lang="en-US" i="1">
                                  <a:latin typeface="Cambria Math" panose="02040503050406030204" pitchFamily="18" charset="0"/>
                                </a:rPr>
                                <m:t>2</m:t>
                              </m:r>
                            </m:e>
                          </m:rad>
                        </m:oMath>
                      </m:oMathPara>
                    </a14:m>
                    <a:endParaRPr lang="en-US" dirty="0"/>
                  </a:p>
                </p:txBody>
              </p:sp>
            </mc:Choice>
            <mc:Fallback xmlns="">
              <p:sp>
                <p:nvSpPr>
                  <p:cNvPr id="23" name="Rectangle 22"/>
                  <p:cNvSpPr>
                    <a:spLocks noRot="1" noChangeAspect="1" noMove="1" noResize="1" noEditPoints="1" noAdjustHandles="1" noChangeArrowheads="1" noChangeShapeType="1" noTextEdit="1"/>
                  </p:cNvSpPr>
                  <p:nvPr/>
                </p:nvSpPr>
                <p:spPr>
                  <a:xfrm>
                    <a:off x="2268368" y="5257410"/>
                    <a:ext cx="517386" cy="401970"/>
                  </a:xfrm>
                  <a:prstGeom prst="rect">
                    <a:avLst/>
                  </a:prstGeom>
                  <a:blipFill rotWithShape="0">
                    <a:blip r:embed="rId4"/>
                    <a:stretch>
                      <a:fillRect/>
                    </a:stretch>
                  </a:blipFill>
                </p:spPr>
                <p:txBody>
                  <a:bodyPr/>
                  <a:lstStyle/>
                  <a:p>
                    <a:r>
                      <a:rPr lang="en-US">
                        <a:noFill/>
                      </a:rPr>
                      <a:t> </a:t>
                    </a:r>
                  </a:p>
                </p:txBody>
              </p:sp>
            </mc:Fallback>
          </mc:AlternateContent>
        </p:grpSp>
        <p:pic>
          <p:nvPicPr>
            <p:cNvPr id="28" name="Picture 27"/>
            <p:cNvPicPr>
              <a:picLocks noChangeAspect="1"/>
            </p:cNvPicPr>
            <p:nvPr/>
          </p:nvPicPr>
          <p:blipFill>
            <a:blip r:embed="rId5"/>
            <a:stretch>
              <a:fillRect/>
            </a:stretch>
          </p:blipFill>
          <p:spPr>
            <a:xfrm>
              <a:off x="2227090" y="5990691"/>
              <a:ext cx="405211" cy="270141"/>
            </a:xfrm>
            <a:prstGeom prst="rect">
              <a:avLst/>
            </a:prstGeom>
          </p:spPr>
        </p:pic>
      </p:grpSp>
      <p:sp>
        <p:nvSpPr>
          <p:cNvPr id="30" name="TextBox 29"/>
          <p:cNvSpPr txBox="1"/>
          <p:nvPr/>
        </p:nvSpPr>
        <p:spPr>
          <a:xfrm>
            <a:off x="3335501" y="5367518"/>
            <a:ext cx="5594405" cy="1200329"/>
          </a:xfrm>
          <a:prstGeom prst="rect">
            <a:avLst/>
          </a:prstGeom>
          <a:noFill/>
          <a:ln>
            <a:solidFill>
              <a:srgbClr val="00B050"/>
            </a:solidFill>
          </a:ln>
        </p:spPr>
        <p:txBody>
          <a:bodyPr wrap="square" rtlCol="0">
            <a:spAutoFit/>
          </a:bodyPr>
          <a:lstStyle/>
          <a:p>
            <a:pPr algn="ctr"/>
            <a:r>
              <a:rPr lang="en-US" sz="2400" dirty="0" smtClean="0"/>
              <a:t>Big thought vectors built from small vectors are orthogonal in hyperdimensional spaces. This is the mathematics of law of attraction.</a:t>
            </a:r>
            <a:endParaRPr lang="en-US" sz="2400" dirty="0"/>
          </a:p>
        </p:txBody>
      </p:sp>
      <p:sp>
        <p:nvSpPr>
          <p:cNvPr id="4" name="TextBox 3"/>
          <p:cNvSpPr txBox="1"/>
          <p:nvPr/>
        </p:nvSpPr>
        <p:spPr>
          <a:xfrm>
            <a:off x="3259526" y="4531411"/>
            <a:ext cx="3232101" cy="646331"/>
          </a:xfrm>
          <a:prstGeom prst="rect">
            <a:avLst/>
          </a:prstGeom>
          <a:noFill/>
        </p:spPr>
        <p:txBody>
          <a:bodyPr wrap="square" rtlCol="0">
            <a:spAutoFit/>
          </a:bodyPr>
          <a:lstStyle/>
          <a:p>
            <a:r>
              <a:rPr lang="en-US" b="1" dirty="0" smtClean="0"/>
              <a:t>12 dims is special since MP = 1</a:t>
            </a:r>
          </a:p>
          <a:p>
            <a:r>
              <a:rPr lang="en-US" b="1" dirty="0" smtClean="0"/>
              <a:t>M = mid/null/void point</a:t>
            </a:r>
            <a:endParaRPr lang="en-US" b="1" dirty="0"/>
          </a:p>
        </p:txBody>
      </p:sp>
      <p:sp>
        <p:nvSpPr>
          <p:cNvPr id="12" name="TextBox 11"/>
          <p:cNvSpPr txBox="1"/>
          <p:nvPr/>
        </p:nvSpPr>
        <p:spPr>
          <a:xfrm>
            <a:off x="56811" y="5118711"/>
            <a:ext cx="815756" cy="646331"/>
          </a:xfrm>
          <a:prstGeom prst="rect">
            <a:avLst/>
          </a:prstGeom>
          <a:noFill/>
        </p:spPr>
        <p:txBody>
          <a:bodyPr wrap="square" rtlCol="0">
            <a:spAutoFit/>
          </a:bodyPr>
          <a:lstStyle/>
          <a:p>
            <a:pPr algn="ctr"/>
            <a:r>
              <a:rPr lang="en-US" dirty="0"/>
              <a:t>s</a:t>
            </a:r>
            <a:r>
              <a:rPr lang="en-US" dirty="0" smtClean="0"/>
              <a:t>tnd</a:t>
            </a:r>
          </a:p>
          <a:p>
            <a:pPr algn="ctr"/>
            <a:r>
              <a:rPr lang="en-US" dirty="0" smtClean="0"/>
              <a:t>radius</a:t>
            </a:r>
            <a:endParaRPr lang="en-US" dirty="0"/>
          </a:p>
        </p:txBody>
      </p:sp>
      <p:sp>
        <p:nvSpPr>
          <p:cNvPr id="24" name="TextBox 23"/>
          <p:cNvSpPr txBox="1"/>
          <p:nvPr/>
        </p:nvSpPr>
        <p:spPr>
          <a:xfrm>
            <a:off x="1495551" y="4480404"/>
            <a:ext cx="1054362" cy="646331"/>
          </a:xfrm>
          <a:prstGeom prst="rect">
            <a:avLst/>
          </a:prstGeom>
          <a:noFill/>
        </p:spPr>
        <p:txBody>
          <a:bodyPr wrap="square" rtlCol="0">
            <a:spAutoFit/>
          </a:bodyPr>
          <a:lstStyle/>
          <a:p>
            <a:pPr algn="ctr"/>
            <a:r>
              <a:rPr lang="en-US" dirty="0" smtClean="0"/>
              <a:t>standard</a:t>
            </a:r>
          </a:p>
          <a:p>
            <a:pPr algn="ctr"/>
            <a:r>
              <a:rPr lang="en-US" dirty="0" smtClean="0"/>
              <a:t>distance</a:t>
            </a:r>
            <a:endParaRPr lang="en-US" dirty="0"/>
          </a:p>
        </p:txBody>
      </p:sp>
    </p:spTree>
    <p:extLst>
      <p:ext uri="{BB962C8B-B14F-4D97-AF65-F5344CB8AC3E}">
        <p14:creationId xmlns:p14="http://schemas.microsoft.com/office/powerpoint/2010/main" val="458550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121" y="279654"/>
            <a:ext cx="10515600" cy="1129846"/>
          </a:xfrm>
        </p:spPr>
        <p:txBody>
          <a:bodyPr/>
          <a:lstStyle/>
          <a:p>
            <a:r>
              <a:rPr lang="en-US" dirty="0" smtClean="0"/>
              <a:t>What is Source Science?</a:t>
            </a:r>
            <a:endParaRPr lang="en-US" dirty="0"/>
          </a:p>
        </p:txBody>
      </p:sp>
      <p:sp>
        <p:nvSpPr>
          <p:cNvPr id="3" name="Content Placeholder 2"/>
          <p:cNvSpPr>
            <a:spLocks noGrp="1"/>
          </p:cNvSpPr>
          <p:nvPr>
            <p:ph idx="1"/>
          </p:nvPr>
        </p:nvSpPr>
        <p:spPr>
          <a:xfrm>
            <a:off x="653143" y="1494969"/>
            <a:ext cx="11166324" cy="4876802"/>
          </a:xfrm>
        </p:spPr>
        <p:txBody>
          <a:bodyPr>
            <a:normAutofit fontScale="92500" lnSpcReduction="20000"/>
          </a:bodyPr>
          <a:lstStyle/>
          <a:p>
            <a:pPr marL="0" indent="0">
              <a:lnSpc>
                <a:spcPct val="120000"/>
              </a:lnSpc>
              <a:spcBef>
                <a:spcPts val="0"/>
              </a:spcBef>
              <a:spcAft>
                <a:spcPts val="1200"/>
              </a:spcAft>
              <a:buNone/>
            </a:pPr>
            <a:r>
              <a:rPr lang="en-US" dirty="0" smtClean="0"/>
              <a:t>Based on the latest physics and mathematics, Source Science is a model of humans in the universe that connects information science, quantum physics, mind and metaphysics. Source is generic name for Prana, life force or God.</a:t>
            </a:r>
          </a:p>
          <a:p>
            <a:pPr marL="0" indent="0">
              <a:lnSpc>
                <a:spcPct val="120000"/>
              </a:lnSpc>
              <a:spcBef>
                <a:spcPts val="0"/>
              </a:spcBef>
              <a:spcAft>
                <a:spcPts val="1200"/>
              </a:spcAft>
              <a:buNone/>
            </a:pPr>
            <a:r>
              <a:rPr lang="en-US" dirty="0" smtClean="0"/>
              <a:t>Thought, awareness, meaning and knowing are as mysterious as consciousness and are just as fundamental since they are all information centric. Likewise normal human intelligence is a mystery (no matter what google says about DeepMind and deep learning). The biggest information science mysteries are genius and savant intelligence plus supernormal psi behaviors</a:t>
            </a:r>
            <a:r>
              <a:rPr lang="en-US" dirty="0"/>
              <a:t>.</a:t>
            </a:r>
            <a:r>
              <a:rPr lang="en-US" dirty="0" smtClean="0"/>
              <a:t> These are all information based so must be built on a quantum like information mechanism that existed “before” classical physics or protophysical. Its no longer about proving anything, its about developing this native mental information technology.</a:t>
            </a:r>
          </a:p>
        </p:txBody>
      </p:sp>
    </p:spTree>
    <p:extLst>
      <p:ext uri="{BB962C8B-B14F-4D97-AF65-F5344CB8AC3E}">
        <p14:creationId xmlns:p14="http://schemas.microsoft.com/office/powerpoint/2010/main" val="3213257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6"/>
          <p:cNvPicPr>
            <a:picLocks/>
          </p:cNvPicPr>
          <p:nvPr/>
        </p:nvPicPr>
        <p:blipFill>
          <a:blip r:embed="rId2"/>
          <a:stretch>
            <a:fillRect/>
          </a:stretch>
        </p:blipFill>
        <p:spPr>
          <a:xfrm>
            <a:off x="7639291" y="3876781"/>
            <a:ext cx="4348288" cy="2946494"/>
          </a:xfrm>
          <a:prstGeom prst="rect">
            <a:avLst/>
          </a:prstGeom>
        </p:spPr>
      </p:pic>
      <p:sp>
        <p:nvSpPr>
          <p:cNvPr id="2" name="Title 1"/>
          <p:cNvSpPr>
            <a:spLocks noGrp="1"/>
          </p:cNvSpPr>
          <p:nvPr>
            <p:ph type="title"/>
          </p:nvPr>
        </p:nvSpPr>
        <p:spPr>
          <a:xfrm>
            <a:off x="228184" y="222026"/>
            <a:ext cx="11399107" cy="627060"/>
          </a:xfrm>
        </p:spPr>
        <p:txBody>
          <a:bodyPr>
            <a:normAutofit fontScale="90000"/>
          </a:bodyPr>
          <a:lstStyle/>
          <a:p>
            <a:r>
              <a:rPr lang="en-US" dirty="0" smtClean="0"/>
              <a:t>Quantum CAM – uniform distributed-phase ensembles</a:t>
            </a:r>
            <a:endParaRPr lang="en-US" dirty="0"/>
          </a:p>
        </p:txBody>
      </p:sp>
      <p:sp>
        <p:nvSpPr>
          <p:cNvPr id="3" name="Content Placeholder 2"/>
          <p:cNvSpPr>
            <a:spLocks noGrp="1"/>
          </p:cNvSpPr>
          <p:nvPr>
            <p:ph idx="1"/>
          </p:nvPr>
        </p:nvSpPr>
        <p:spPr>
          <a:xfrm>
            <a:off x="380583" y="1021164"/>
            <a:ext cx="11336712" cy="3140143"/>
          </a:xfrm>
        </p:spPr>
        <p:txBody>
          <a:bodyPr>
            <a:normAutofit/>
          </a:bodyPr>
          <a:lstStyle/>
          <a:p>
            <a:r>
              <a:rPr lang="en-US" dirty="0" smtClean="0"/>
              <a:t>Start with 2 ensembles A&amp;B each of 1000 qubits – all with random phase</a:t>
            </a:r>
          </a:p>
          <a:p>
            <a:r>
              <a:rPr lang="en-US" dirty="0"/>
              <a:t>Start with 2 </a:t>
            </a:r>
            <a:r>
              <a:rPr lang="en-US" dirty="0" smtClean="0"/>
              <a:t>measurement a&amp;b ensembles (1000) each with </a:t>
            </a:r>
            <a:r>
              <a:rPr lang="en-US" dirty="0"/>
              <a:t>random </a:t>
            </a:r>
            <a:r>
              <a:rPr lang="en-US" dirty="0" smtClean="0"/>
              <a:t>phase</a:t>
            </a:r>
          </a:p>
          <a:p>
            <a:r>
              <a:rPr lang="en-US" dirty="0" smtClean="0"/>
              <a:t>Remember all those starting phases to repeat in each trial</a:t>
            </a:r>
          </a:p>
          <a:p>
            <a:r>
              <a:rPr lang="en-US" dirty="0" smtClean="0"/>
              <a:t>Repeatedly Measure A with a and B with b measuring distance vs last one</a:t>
            </a:r>
          </a:p>
          <a:p>
            <a:r>
              <a:rPr lang="en-US" dirty="0" smtClean="0"/>
              <a:t>Repeated (</a:t>
            </a:r>
            <a:r>
              <a:rPr lang="en-US" dirty="0" err="1" smtClean="0"/>
              <a:t>A.a</a:t>
            </a:r>
            <a:r>
              <a:rPr lang="en-US" dirty="0" smtClean="0"/>
              <a:t>)</a:t>
            </a:r>
            <a:r>
              <a:rPr lang="en-US" baseline="-25000" dirty="0" smtClean="0"/>
              <a:t>1</a:t>
            </a:r>
            <a:r>
              <a:rPr lang="en-US" dirty="0" smtClean="0"/>
              <a:t> dist (</a:t>
            </a:r>
            <a:r>
              <a:rPr lang="en-US" dirty="0" err="1" smtClean="0"/>
              <a:t>A.a</a:t>
            </a:r>
            <a:r>
              <a:rPr lang="en-US" dirty="0" smtClean="0"/>
              <a:t>)</a:t>
            </a:r>
            <a:r>
              <a:rPr lang="en-US" baseline="-25000" dirty="0" smtClean="0"/>
              <a:t>2</a:t>
            </a:r>
            <a:r>
              <a:rPr lang="en-US" dirty="0" smtClean="0"/>
              <a:t> is 70% of stand dist compared </a:t>
            </a:r>
            <a:r>
              <a:rPr lang="en-US" dirty="0"/>
              <a:t>to (</a:t>
            </a:r>
            <a:r>
              <a:rPr lang="en-US" dirty="0" err="1" smtClean="0"/>
              <a:t>A.a</a:t>
            </a:r>
            <a:r>
              <a:rPr lang="en-US" dirty="0" smtClean="0"/>
              <a:t>)</a:t>
            </a:r>
            <a:r>
              <a:rPr lang="en-US" baseline="-25000" dirty="0" smtClean="0"/>
              <a:t>2</a:t>
            </a:r>
            <a:r>
              <a:rPr lang="en-US" dirty="0" smtClean="0"/>
              <a:t> dist (</a:t>
            </a:r>
            <a:r>
              <a:rPr lang="en-US" dirty="0" err="1" smtClean="0"/>
              <a:t>B.b</a:t>
            </a:r>
            <a:r>
              <a:rPr lang="en-US" dirty="0" smtClean="0"/>
              <a:t>)</a:t>
            </a:r>
            <a:r>
              <a:rPr lang="en-US" baseline="-25000" dirty="0" smtClean="0"/>
              <a:t>2</a:t>
            </a:r>
            <a:r>
              <a:rPr lang="en-US" dirty="0" smtClean="0"/>
              <a:t> </a:t>
            </a:r>
          </a:p>
          <a:p>
            <a:r>
              <a:rPr lang="en-US" dirty="0" smtClean="0"/>
              <a:t>Distinguish A from B even with random phases</a:t>
            </a:r>
            <a:endParaRPr lang="en-US" dirty="0"/>
          </a:p>
        </p:txBody>
      </p:sp>
      <p:pic>
        <p:nvPicPr>
          <p:cNvPr id="5" name="Picture 4"/>
          <p:cNvPicPr/>
          <p:nvPr/>
        </p:nvPicPr>
        <p:blipFill>
          <a:blip r:embed="rId3"/>
          <a:stretch>
            <a:fillRect/>
          </a:stretch>
        </p:blipFill>
        <p:spPr>
          <a:xfrm>
            <a:off x="469729" y="4281096"/>
            <a:ext cx="3966936" cy="2422390"/>
          </a:xfrm>
          <a:prstGeom prst="rect">
            <a:avLst/>
          </a:prstGeom>
        </p:spPr>
      </p:pic>
      <p:sp>
        <p:nvSpPr>
          <p:cNvPr id="6" name="TextBox 5"/>
          <p:cNvSpPr txBox="1"/>
          <p:nvPr/>
        </p:nvSpPr>
        <p:spPr>
          <a:xfrm>
            <a:off x="4830389" y="4333385"/>
            <a:ext cx="2415178" cy="2246769"/>
          </a:xfrm>
          <a:prstGeom prst="rect">
            <a:avLst/>
          </a:prstGeom>
          <a:noFill/>
          <a:ln>
            <a:solidFill>
              <a:srgbClr val="00B050"/>
            </a:solidFill>
          </a:ln>
        </p:spPr>
        <p:txBody>
          <a:bodyPr wrap="square" rtlCol="0">
            <a:spAutoFit/>
          </a:bodyPr>
          <a:lstStyle/>
          <a:p>
            <a:pPr algn="ctr"/>
            <a:r>
              <a:rPr lang="en-US" sz="2800" dirty="0" smtClean="0"/>
              <a:t>Mechanism for Quantum Mind interacting with the brain as antenna</a:t>
            </a:r>
            <a:endParaRPr lang="en-US" sz="2800" dirty="0"/>
          </a:p>
        </p:txBody>
      </p:sp>
    </p:spTree>
    <p:extLst>
      <p:ext uri="{BB962C8B-B14F-4D97-AF65-F5344CB8AC3E}">
        <p14:creationId xmlns:p14="http://schemas.microsoft.com/office/powerpoint/2010/main" val="2909470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502" y="82281"/>
            <a:ext cx="7870028" cy="736487"/>
          </a:xfrm>
        </p:spPr>
        <p:txBody>
          <a:bodyPr/>
          <a:lstStyle/>
          <a:p>
            <a:r>
              <a:rPr lang="en-US" dirty="0" smtClean="0"/>
              <a:t>Law of Attraction – CAM math</a:t>
            </a:r>
            <a:endParaRPr lang="en-US" dirty="0"/>
          </a:p>
        </p:txBody>
      </p:sp>
      <p:sp>
        <p:nvSpPr>
          <p:cNvPr id="3" name="Content Placeholder 2"/>
          <p:cNvSpPr>
            <a:spLocks noGrp="1"/>
          </p:cNvSpPr>
          <p:nvPr>
            <p:ph idx="1"/>
          </p:nvPr>
        </p:nvSpPr>
        <p:spPr>
          <a:xfrm>
            <a:off x="322502" y="994413"/>
            <a:ext cx="8611119" cy="5484132"/>
          </a:xfrm>
        </p:spPr>
        <p:txBody>
          <a:bodyPr>
            <a:normAutofit fontScale="77500" lnSpcReduction="20000"/>
          </a:bodyPr>
          <a:lstStyle/>
          <a:p>
            <a:pPr>
              <a:buFont typeface="Wingdings" panose="05000000000000000000" pitchFamily="2" charset="2"/>
              <a:buChar char="Ø"/>
            </a:pPr>
            <a:r>
              <a:rPr lang="en-US" dirty="0" smtClean="0"/>
              <a:t>Like attracts Like (requires meaning based matching)</a:t>
            </a:r>
          </a:p>
          <a:p>
            <a:pPr>
              <a:buFont typeface="Wingdings" panose="05000000000000000000" pitchFamily="2" charset="2"/>
              <a:buChar char="Ø"/>
            </a:pPr>
            <a:r>
              <a:rPr lang="en-US" dirty="0" smtClean="0"/>
              <a:t>Like </a:t>
            </a:r>
            <a:r>
              <a:rPr lang="en-US" dirty="0"/>
              <a:t>things are near each other – </a:t>
            </a:r>
            <a:r>
              <a:rPr lang="en-US" dirty="0" smtClean="0"/>
              <a:t>High dimensional Vortex (no hologram)</a:t>
            </a:r>
            <a:endParaRPr lang="en-US" dirty="0"/>
          </a:p>
          <a:p>
            <a:pPr>
              <a:buFont typeface="Wingdings" panose="05000000000000000000" pitchFamily="2" charset="2"/>
              <a:buChar char="Ø"/>
            </a:pPr>
            <a:r>
              <a:rPr lang="en-US" dirty="0"/>
              <a:t>Inclusion based universe (can't push thoughts away)</a:t>
            </a:r>
          </a:p>
          <a:p>
            <a:pPr>
              <a:buFont typeface="Wingdings" panose="05000000000000000000" pitchFamily="2" charset="2"/>
              <a:buChar char="Ø"/>
            </a:pPr>
            <a:r>
              <a:rPr lang="en-US" dirty="0" smtClean="0"/>
              <a:t>All </a:t>
            </a:r>
            <a:r>
              <a:rPr lang="en-US" dirty="0"/>
              <a:t>cooperative components are assembling in LOA thought region</a:t>
            </a:r>
          </a:p>
          <a:p>
            <a:pPr>
              <a:buFont typeface="Wingdings" panose="05000000000000000000" pitchFamily="2" charset="2"/>
              <a:buChar char="Ø"/>
            </a:pPr>
            <a:r>
              <a:rPr lang="en-US" dirty="0" smtClean="0"/>
              <a:t>Content addressable memory is mathematics of LOA (address=data)</a:t>
            </a:r>
          </a:p>
          <a:p>
            <a:pPr>
              <a:buFont typeface="Wingdings" panose="05000000000000000000" pitchFamily="2" charset="2"/>
              <a:buChar char="Ø"/>
            </a:pPr>
            <a:r>
              <a:rPr lang="en-US" dirty="0"/>
              <a:t>Massive contributions to big thought vectors – The </a:t>
            </a:r>
            <a:r>
              <a:rPr lang="en-US" dirty="0" smtClean="0"/>
              <a:t>Vortex</a:t>
            </a:r>
            <a:endParaRPr lang="en-US" dirty="0"/>
          </a:p>
          <a:p>
            <a:pPr>
              <a:buFont typeface="Wingdings" panose="05000000000000000000" pitchFamily="2" charset="2"/>
              <a:buChar char="Ø"/>
            </a:pPr>
            <a:r>
              <a:rPr lang="en-US" dirty="0" smtClean="0"/>
              <a:t>Neural correlates feeding CAM </a:t>
            </a:r>
            <a:r>
              <a:rPr lang="en-US" dirty="0"/>
              <a:t>thought </a:t>
            </a:r>
            <a:r>
              <a:rPr lang="en-US" dirty="0" smtClean="0"/>
              <a:t>bit vectors</a:t>
            </a:r>
          </a:p>
          <a:p>
            <a:pPr lvl="1"/>
            <a:r>
              <a:rPr lang="en-US" dirty="0" smtClean="0"/>
              <a:t>Thoughts controlling neural/synapse firings</a:t>
            </a:r>
          </a:p>
          <a:p>
            <a:pPr lvl="1"/>
            <a:r>
              <a:rPr lang="en-US" dirty="0" smtClean="0"/>
              <a:t>Visual, Auditory, emotional structures states/chemicals</a:t>
            </a:r>
          </a:p>
          <a:p>
            <a:pPr lvl="1"/>
            <a:r>
              <a:rPr lang="en-US" dirty="0" smtClean="0"/>
              <a:t>Gender and Hormonal contributions to emotions/chemicals</a:t>
            </a:r>
          </a:p>
          <a:p>
            <a:pPr lvl="1"/>
            <a:r>
              <a:rPr lang="en-US" dirty="0"/>
              <a:t>DNA </a:t>
            </a:r>
            <a:r>
              <a:rPr lang="en-US" dirty="0" smtClean="0"/>
              <a:t>contributions – Morphic Resonance</a:t>
            </a:r>
          </a:p>
          <a:p>
            <a:pPr lvl="1"/>
            <a:r>
              <a:rPr lang="en-US" dirty="0" smtClean="0"/>
              <a:t>Breathing, grounding, Chakras </a:t>
            </a:r>
            <a:r>
              <a:rPr lang="en-US" dirty="0"/>
              <a:t>and auric </a:t>
            </a:r>
            <a:r>
              <a:rPr lang="en-US" dirty="0" smtClean="0"/>
              <a:t>bodies</a:t>
            </a:r>
          </a:p>
          <a:p>
            <a:pPr>
              <a:buFont typeface="Wingdings" panose="05000000000000000000" pitchFamily="2" charset="2"/>
              <a:buChar char="Ø"/>
            </a:pPr>
            <a:r>
              <a:rPr lang="en-US" dirty="0"/>
              <a:t>CAM/LOA has superposition and info based probabilistic clouds</a:t>
            </a:r>
          </a:p>
          <a:p>
            <a:pPr>
              <a:buFont typeface="Wingdings" panose="05000000000000000000" pitchFamily="2" charset="2"/>
              <a:buChar char="Ø"/>
            </a:pPr>
            <a:r>
              <a:rPr lang="en-US" dirty="0"/>
              <a:t>NLP style anchoring creates emotional </a:t>
            </a:r>
            <a:r>
              <a:rPr lang="en-US" dirty="0" smtClean="0"/>
              <a:t>superpositions</a:t>
            </a:r>
            <a:endParaRPr lang="en-US" dirty="0"/>
          </a:p>
          <a:p>
            <a:r>
              <a:rPr lang="en-US" dirty="0" smtClean="0"/>
              <a:t>Emotional </a:t>
            </a:r>
            <a:r>
              <a:rPr lang="en-US" dirty="0"/>
              <a:t>Guidance scale – choosing the </a:t>
            </a:r>
            <a:r>
              <a:rPr lang="en-US" dirty="0" smtClean="0"/>
              <a:t>lighter observer </a:t>
            </a:r>
            <a:r>
              <a:rPr lang="en-US" dirty="0"/>
              <a:t>frame</a:t>
            </a:r>
          </a:p>
          <a:p>
            <a:r>
              <a:rPr lang="en-US" dirty="0" smtClean="0"/>
              <a:t>Parallel thoughts rather than sequential thinking (no spacetime)</a:t>
            </a:r>
            <a:endParaRPr lang="en-US" dirty="0"/>
          </a:p>
        </p:txBody>
      </p:sp>
      <p:pic>
        <p:nvPicPr>
          <p:cNvPr id="6" name="Picture 5"/>
          <p:cNvPicPr>
            <a:picLocks noChangeAspect="1"/>
          </p:cNvPicPr>
          <p:nvPr/>
        </p:nvPicPr>
        <p:blipFill>
          <a:blip r:embed="rId2"/>
          <a:stretch>
            <a:fillRect/>
          </a:stretch>
        </p:blipFill>
        <p:spPr>
          <a:xfrm>
            <a:off x="8884193" y="82281"/>
            <a:ext cx="3259150" cy="2750249"/>
          </a:xfrm>
          <a:prstGeom prst="rect">
            <a:avLst/>
          </a:prstGeom>
        </p:spPr>
      </p:pic>
      <p:pic>
        <p:nvPicPr>
          <p:cNvPr id="7" name="Picture 6"/>
          <p:cNvPicPr>
            <a:picLocks noChangeAspect="1"/>
          </p:cNvPicPr>
          <p:nvPr/>
        </p:nvPicPr>
        <p:blipFill>
          <a:blip r:embed="rId3"/>
          <a:stretch>
            <a:fillRect/>
          </a:stretch>
        </p:blipFill>
        <p:spPr>
          <a:xfrm>
            <a:off x="8134350" y="2988945"/>
            <a:ext cx="4000500" cy="3743325"/>
          </a:xfrm>
          <a:prstGeom prst="rect">
            <a:avLst/>
          </a:prstGeom>
        </p:spPr>
      </p:pic>
    </p:spTree>
    <p:extLst>
      <p:ext uri="{BB962C8B-B14F-4D97-AF65-F5344CB8AC3E}">
        <p14:creationId xmlns:p14="http://schemas.microsoft.com/office/powerpoint/2010/main" val="27716813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294" y="180092"/>
            <a:ext cx="10515600" cy="795265"/>
          </a:xfrm>
        </p:spPr>
        <p:txBody>
          <a:bodyPr/>
          <a:lstStyle/>
          <a:p>
            <a:r>
              <a:rPr lang="en-US" dirty="0" smtClean="0"/>
              <a:t>Prana, Chakras, Auras and Auric Bodies</a:t>
            </a:r>
            <a:endParaRPr lang="en-US" dirty="0"/>
          </a:p>
        </p:txBody>
      </p:sp>
      <p:pic>
        <p:nvPicPr>
          <p:cNvPr id="4" name="Picture 3"/>
          <p:cNvPicPr/>
          <p:nvPr/>
        </p:nvPicPr>
        <p:blipFill>
          <a:blip r:embed="rId2"/>
          <a:stretch>
            <a:fillRect/>
          </a:stretch>
        </p:blipFill>
        <p:spPr>
          <a:xfrm>
            <a:off x="618312" y="975357"/>
            <a:ext cx="5276216" cy="1463538"/>
          </a:xfrm>
          <a:prstGeom prst="rect">
            <a:avLst/>
          </a:prstGeom>
        </p:spPr>
      </p:pic>
      <p:pic>
        <p:nvPicPr>
          <p:cNvPr id="5" name="Picture 4"/>
          <p:cNvPicPr/>
          <p:nvPr/>
        </p:nvPicPr>
        <p:blipFill>
          <a:blip r:embed="rId3"/>
          <a:stretch>
            <a:fillRect/>
          </a:stretch>
        </p:blipFill>
        <p:spPr>
          <a:xfrm>
            <a:off x="2934222" y="2532353"/>
            <a:ext cx="2960306" cy="3619254"/>
          </a:xfrm>
          <a:prstGeom prst="rect">
            <a:avLst/>
          </a:prstGeom>
        </p:spPr>
      </p:pic>
      <p:pic>
        <p:nvPicPr>
          <p:cNvPr id="6" name="Picture 5"/>
          <p:cNvPicPr>
            <a:picLocks noChangeAspect="1"/>
          </p:cNvPicPr>
          <p:nvPr/>
        </p:nvPicPr>
        <p:blipFill rotWithShape="1">
          <a:blip r:embed="rId4"/>
          <a:srcRect l="11478"/>
          <a:stretch/>
        </p:blipFill>
        <p:spPr>
          <a:xfrm>
            <a:off x="7498080" y="1092331"/>
            <a:ext cx="4579840" cy="2912590"/>
          </a:xfrm>
          <a:prstGeom prst="rect">
            <a:avLst/>
          </a:prstGeom>
        </p:spPr>
      </p:pic>
      <p:sp>
        <p:nvSpPr>
          <p:cNvPr id="3" name="TextBox 2"/>
          <p:cNvSpPr txBox="1"/>
          <p:nvPr/>
        </p:nvSpPr>
        <p:spPr>
          <a:xfrm>
            <a:off x="296702" y="6247822"/>
            <a:ext cx="6994114" cy="461665"/>
          </a:xfrm>
          <a:prstGeom prst="rect">
            <a:avLst/>
          </a:prstGeom>
          <a:noFill/>
          <a:ln>
            <a:solidFill>
              <a:srgbClr val="00B050"/>
            </a:solidFill>
          </a:ln>
        </p:spPr>
        <p:txBody>
          <a:bodyPr wrap="square" rtlCol="0">
            <a:spAutoFit/>
          </a:bodyPr>
          <a:lstStyle/>
          <a:p>
            <a:pPr algn="ctr"/>
            <a:r>
              <a:rPr lang="en-US" sz="2400" dirty="0" smtClean="0"/>
              <a:t>Auras, orbs and chakras are real and show up on film!</a:t>
            </a:r>
            <a:endParaRPr lang="en-US" sz="2400" dirty="0"/>
          </a:p>
        </p:txBody>
      </p:sp>
      <p:pic>
        <p:nvPicPr>
          <p:cNvPr id="9" name="Picture 8"/>
          <p:cNvPicPr>
            <a:picLocks noChangeAspect="1"/>
          </p:cNvPicPr>
          <p:nvPr/>
        </p:nvPicPr>
        <p:blipFill rotWithShape="1">
          <a:blip r:embed="rId5"/>
          <a:srcRect l="32646" t="16536" r="35456" b="16595"/>
          <a:stretch/>
        </p:blipFill>
        <p:spPr>
          <a:xfrm>
            <a:off x="612889" y="2532353"/>
            <a:ext cx="2133817" cy="3619254"/>
          </a:xfrm>
          <a:prstGeom prst="rect">
            <a:avLst/>
          </a:prstGeom>
        </p:spPr>
      </p:pic>
      <p:pic>
        <p:nvPicPr>
          <p:cNvPr id="8" name="Picture 7"/>
          <p:cNvPicPr>
            <a:picLocks noChangeAspect="1"/>
          </p:cNvPicPr>
          <p:nvPr/>
        </p:nvPicPr>
        <p:blipFill>
          <a:blip r:embed="rId6"/>
          <a:stretch>
            <a:fillRect/>
          </a:stretch>
        </p:blipFill>
        <p:spPr>
          <a:xfrm>
            <a:off x="7498080" y="4061105"/>
            <a:ext cx="4579840" cy="2755351"/>
          </a:xfrm>
          <a:prstGeom prst="rect">
            <a:avLst/>
          </a:prstGeom>
        </p:spPr>
      </p:pic>
      <p:sp>
        <p:nvSpPr>
          <p:cNvPr id="10" name="TextBox 9"/>
          <p:cNvSpPr txBox="1"/>
          <p:nvPr/>
        </p:nvSpPr>
        <p:spPr>
          <a:xfrm>
            <a:off x="6020258" y="4805873"/>
            <a:ext cx="1228520" cy="1077218"/>
          </a:xfrm>
          <a:prstGeom prst="rect">
            <a:avLst/>
          </a:prstGeom>
          <a:noFill/>
        </p:spPr>
        <p:txBody>
          <a:bodyPr wrap="square" rtlCol="0">
            <a:spAutoFit/>
          </a:bodyPr>
          <a:lstStyle/>
          <a:p>
            <a:pPr>
              <a:spcAft>
                <a:spcPts val="600"/>
              </a:spcAft>
            </a:pPr>
            <a:r>
              <a:rPr lang="en-US" dirty="0" smtClean="0"/>
              <a:t>Mental</a:t>
            </a:r>
          </a:p>
          <a:p>
            <a:pPr>
              <a:spcAft>
                <a:spcPts val="600"/>
              </a:spcAft>
            </a:pPr>
            <a:r>
              <a:rPr lang="en-US" dirty="0" smtClean="0"/>
              <a:t>Emotional</a:t>
            </a:r>
          </a:p>
          <a:p>
            <a:pPr>
              <a:spcAft>
                <a:spcPts val="600"/>
              </a:spcAft>
            </a:pPr>
            <a:r>
              <a:rPr lang="en-US" dirty="0" smtClean="0"/>
              <a:t>Physical </a:t>
            </a:r>
            <a:endParaRPr lang="en-US" dirty="0"/>
          </a:p>
        </p:txBody>
      </p:sp>
      <p:sp>
        <p:nvSpPr>
          <p:cNvPr id="12" name="TextBox 11"/>
          <p:cNvSpPr txBox="1"/>
          <p:nvPr/>
        </p:nvSpPr>
        <p:spPr>
          <a:xfrm>
            <a:off x="6020258" y="3147744"/>
            <a:ext cx="1228520" cy="1077218"/>
          </a:xfrm>
          <a:prstGeom prst="rect">
            <a:avLst/>
          </a:prstGeom>
          <a:noFill/>
        </p:spPr>
        <p:txBody>
          <a:bodyPr wrap="square" rtlCol="0">
            <a:spAutoFit/>
          </a:bodyPr>
          <a:lstStyle/>
          <a:p>
            <a:pPr>
              <a:spcAft>
                <a:spcPts val="600"/>
              </a:spcAft>
            </a:pPr>
            <a:r>
              <a:rPr lang="en-US" dirty="0"/>
              <a:t>Mental</a:t>
            </a:r>
          </a:p>
          <a:p>
            <a:pPr>
              <a:spcAft>
                <a:spcPts val="600"/>
              </a:spcAft>
            </a:pPr>
            <a:r>
              <a:rPr lang="en-US" dirty="0"/>
              <a:t>Emotional</a:t>
            </a:r>
          </a:p>
          <a:p>
            <a:pPr>
              <a:spcAft>
                <a:spcPts val="600"/>
              </a:spcAft>
            </a:pPr>
            <a:r>
              <a:rPr lang="en-US" dirty="0"/>
              <a:t>Physical </a:t>
            </a:r>
            <a:endParaRPr lang="en-US" dirty="0" smtClean="0"/>
          </a:p>
        </p:txBody>
      </p:sp>
      <p:sp>
        <p:nvSpPr>
          <p:cNvPr id="7" name="Rectangle 6"/>
          <p:cNvSpPr/>
          <p:nvPr/>
        </p:nvSpPr>
        <p:spPr>
          <a:xfrm>
            <a:off x="5843816" y="4318420"/>
            <a:ext cx="839974" cy="369332"/>
          </a:xfrm>
          <a:prstGeom prst="rect">
            <a:avLst/>
          </a:prstGeom>
        </p:spPr>
        <p:txBody>
          <a:bodyPr wrap="none">
            <a:spAutoFit/>
          </a:bodyPr>
          <a:lstStyle/>
          <a:p>
            <a:pPr>
              <a:spcAft>
                <a:spcPts val="600"/>
              </a:spcAft>
            </a:pPr>
            <a:r>
              <a:rPr lang="en-US" dirty="0" smtClean="0"/>
              <a:t>Bridge </a:t>
            </a:r>
            <a:endParaRPr lang="en-US" dirty="0"/>
          </a:p>
        </p:txBody>
      </p:sp>
    </p:spTree>
    <p:extLst>
      <p:ext uri="{BB962C8B-B14F-4D97-AF65-F5344CB8AC3E}">
        <p14:creationId xmlns:p14="http://schemas.microsoft.com/office/powerpoint/2010/main" val="4111902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p:cNvPicPr>
            <a:picLocks noChangeAspect="1" noChangeArrowheads="1"/>
          </p:cNvPicPr>
          <p:nvPr/>
        </p:nvPicPr>
        <p:blipFill rotWithShape="1">
          <a:blip r:embed="rId3">
            <a:extLst>
              <a:ext uri="{28A0092B-C50C-407E-A947-70E740481C1C}">
                <a14:useLocalDpi xmlns:a14="http://schemas.microsoft.com/office/drawing/2010/main" val="0"/>
              </a:ext>
            </a:extLst>
          </a:blip>
          <a:srcRect l="9157" t="8731" r="10122" b="36495"/>
          <a:stretch/>
        </p:blipFill>
        <p:spPr bwMode="auto">
          <a:xfrm>
            <a:off x="0" y="-71119"/>
            <a:ext cx="12230805" cy="68621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8796" y="138533"/>
            <a:ext cx="10515600" cy="912132"/>
          </a:xfrm>
        </p:spPr>
        <p:txBody>
          <a:bodyPr>
            <a:normAutofit/>
          </a:bodyPr>
          <a:lstStyle/>
          <a:p>
            <a:r>
              <a:rPr lang="en-US" dirty="0" smtClean="0">
                <a:solidFill>
                  <a:schemeClr val="bg1"/>
                </a:solidFill>
              </a:rPr>
              <a:t>Quantum Matrix: Mind is the Source Code</a:t>
            </a:r>
            <a:endParaRPr lang="en-US" dirty="0">
              <a:solidFill>
                <a:schemeClr val="bg1"/>
              </a:solidFill>
            </a:endParaRPr>
          </a:p>
        </p:txBody>
      </p:sp>
      <p:pic>
        <p:nvPicPr>
          <p:cNvPr id="4" name="Picture 18" descr="https://encrypted-tbn0.gstatic.com/images?q=tbn:ANd9GcQxzI8wy71NWURzWlVXE_HjorYbG1d5m2avQtTHqtrtkQ0KtjR5kQ"/>
          <p:cNvPicPr>
            <a:picLocks noChangeAspect="1" noChangeArrowheads="1"/>
          </p:cNvPicPr>
          <p:nvPr/>
        </p:nvPicPr>
        <p:blipFill>
          <a:blip r:embed="rId4" cstate="print"/>
          <a:srcRect/>
          <a:stretch>
            <a:fillRect/>
          </a:stretch>
        </p:blipFill>
        <p:spPr bwMode="auto">
          <a:xfrm>
            <a:off x="10385371" y="-24528"/>
            <a:ext cx="1816443" cy="1808034"/>
          </a:xfrm>
          <a:prstGeom prst="rect">
            <a:avLst/>
          </a:prstGeom>
          <a:noFill/>
        </p:spPr>
      </p:pic>
      <p:pic>
        <p:nvPicPr>
          <p:cNvPr id="4106"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2615971" y="1732497"/>
            <a:ext cx="762000" cy="5416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2634612" y="4958997"/>
            <a:ext cx="762000" cy="5416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694473" y="4461957"/>
            <a:ext cx="762000" cy="5416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10379724" y="3720143"/>
            <a:ext cx="762000" cy="5416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9060429" y="5623898"/>
            <a:ext cx="762000" cy="54166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images nd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7066" y="2030531"/>
            <a:ext cx="715919" cy="52500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images nd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5675" y="1480313"/>
            <a:ext cx="715919" cy="5250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images nd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9875" y="3831052"/>
            <a:ext cx="715919" cy="52500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2" descr="Image result for images nd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54498" y="5156510"/>
            <a:ext cx="715919" cy="5250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674945" y="1575669"/>
            <a:ext cx="4839730" cy="4757326"/>
            <a:chOff x="3729443" y="1377800"/>
            <a:chExt cx="4839730" cy="4757326"/>
          </a:xfrm>
        </p:grpSpPr>
        <p:pic>
          <p:nvPicPr>
            <p:cNvPr id="3074" name="Picture 2" descr="Image result for image of univers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29443" y="1377800"/>
              <a:ext cx="4717890" cy="47178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729443" y="5765794"/>
              <a:ext cx="4839730" cy="369332"/>
            </a:xfrm>
            <a:prstGeom prst="rect">
              <a:avLst/>
            </a:prstGeom>
            <a:solidFill>
              <a:srgbClr val="000000">
                <a:alpha val="36863"/>
              </a:srgbClr>
            </a:solidFill>
          </p:spPr>
          <p:txBody>
            <a:bodyPr wrap="square" rtlCol="0">
              <a:spAutoFit/>
            </a:bodyPr>
            <a:lstStyle/>
            <a:p>
              <a:r>
                <a:rPr lang="en-US" dirty="0" smtClean="0">
                  <a:solidFill>
                    <a:schemeClr val="bg1"/>
                  </a:solidFill>
                </a:rPr>
                <a:t>Universe simulated from hyperdimensional foam</a:t>
              </a:r>
              <a:endParaRPr lang="en-US" dirty="0">
                <a:solidFill>
                  <a:schemeClr val="bg1"/>
                </a:solidFill>
              </a:endParaRPr>
            </a:p>
          </p:txBody>
        </p:sp>
      </p:grpSp>
      <p:pic>
        <p:nvPicPr>
          <p:cNvPr id="28" name="Picture 12" descr="Image result for images nd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8351" y="3320378"/>
            <a:ext cx="715919" cy="52500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 result for images minds ey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701" t="9767" r="7625" b="5645"/>
          <a:stretch/>
        </p:blipFill>
        <p:spPr bwMode="auto">
          <a:xfrm>
            <a:off x="4890590" y="3976709"/>
            <a:ext cx="762000" cy="5416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25500" y="938254"/>
            <a:ext cx="5299015" cy="523220"/>
          </a:xfrm>
          <a:prstGeom prst="rect">
            <a:avLst/>
          </a:prstGeom>
        </p:spPr>
        <p:txBody>
          <a:bodyPr wrap="none">
            <a:spAutoFit/>
          </a:bodyPr>
          <a:lstStyle/>
          <a:p>
            <a:r>
              <a:rPr lang="en-US" sz="2800" dirty="0" smtClean="0">
                <a:solidFill>
                  <a:schemeClr val="bg1"/>
                </a:solidFill>
              </a:rPr>
              <a:t>Mind’s eye is the ultimate observer</a:t>
            </a:r>
            <a:endParaRPr lang="en-US" sz="2800" dirty="0"/>
          </a:p>
        </p:txBody>
      </p:sp>
      <p:pic>
        <p:nvPicPr>
          <p:cNvPr id="7" name="Picture 6"/>
          <p:cNvPicPr>
            <a:picLocks noChangeAspect="1"/>
          </p:cNvPicPr>
          <p:nvPr/>
        </p:nvPicPr>
        <p:blipFill>
          <a:blip r:embed="rId8"/>
          <a:stretch>
            <a:fillRect/>
          </a:stretch>
        </p:blipFill>
        <p:spPr>
          <a:xfrm>
            <a:off x="757644" y="3087176"/>
            <a:ext cx="584564" cy="545593"/>
          </a:xfrm>
          <a:prstGeom prst="rect">
            <a:avLst/>
          </a:prstGeom>
        </p:spPr>
      </p:pic>
      <p:pic>
        <p:nvPicPr>
          <p:cNvPr id="30" name="Picture 29"/>
          <p:cNvPicPr>
            <a:picLocks noChangeAspect="1"/>
          </p:cNvPicPr>
          <p:nvPr/>
        </p:nvPicPr>
        <p:blipFill>
          <a:blip r:embed="rId8"/>
          <a:stretch>
            <a:fillRect/>
          </a:stretch>
        </p:blipFill>
        <p:spPr>
          <a:xfrm>
            <a:off x="2525092" y="2639110"/>
            <a:ext cx="584564" cy="545593"/>
          </a:xfrm>
          <a:prstGeom prst="rect">
            <a:avLst/>
          </a:prstGeom>
        </p:spPr>
      </p:pic>
      <p:pic>
        <p:nvPicPr>
          <p:cNvPr id="31" name="Picture 30"/>
          <p:cNvPicPr>
            <a:picLocks noChangeAspect="1"/>
          </p:cNvPicPr>
          <p:nvPr/>
        </p:nvPicPr>
        <p:blipFill>
          <a:blip r:embed="rId8"/>
          <a:stretch>
            <a:fillRect/>
          </a:stretch>
        </p:blipFill>
        <p:spPr>
          <a:xfrm>
            <a:off x="1660787" y="5470344"/>
            <a:ext cx="584564" cy="545593"/>
          </a:xfrm>
          <a:prstGeom prst="rect">
            <a:avLst/>
          </a:prstGeom>
        </p:spPr>
      </p:pic>
      <p:pic>
        <p:nvPicPr>
          <p:cNvPr id="32" name="Picture 31"/>
          <p:cNvPicPr>
            <a:picLocks noChangeAspect="1"/>
          </p:cNvPicPr>
          <p:nvPr/>
        </p:nvPicPr>
        <p:blipFill>
          <a:blip r:embed="rId8"/>
          <a:stretch>
            <a:fillRect/>
          </a:stretch>
        </p:blipFill>
        <p:spPr>
          <a:xfrm>
            <a:off x="4790792" y="2668271"/>
            <a:ext cx="584564" cy="545593"/>
          </a:xfrm>
          <a:prstGeom prst="rect">
            <a:avLst/>
          </a:prstGeom>
        </p:spPr>
      </p:pic>
      <p:pic>
        <p:nvPicPr>
          <p:cNvPr id="33" name="Picture 32"/>
          <p:cNvPicPr>
            <a:picLocks noChangeAspect="1"/>
          </p:cNvPicPr>
          <p:nvPr/>
        </p:nvPicPr>
        <p:blipFill>
          <a:blip r:embed="rId8"/>
          <a:stretch>
            <a:fillRect/>
          </a:stretch>
        </p:blipFill>
        <p:spPr>
          <a:xfrm>
            <a:off x="6115402" y="2293035"/>
            <a:ext cx="584564" cy="545593"/>
          </a:xfrm>
          <a:prstGeom prst="rect">
            <a:avLst/>
          </a:prstGeom>
        </p:spPr>
      </p:pic>
      <p:pic>
        <p:nvPicPr>
          <p:cNvPr id="34" name="Picture 33"/>
          <p:cNvPicPr>
            <a:picLocks noChangeAspect="1"/>
          </p:cNvPicPr>
          <p:nvPr/>
        </p:nvPicPr>
        <p:blipFill>
          <a:blip r:embed="rId8"/>
          <a:stretch>
            <a:fillRect/>
          </a:stretch>
        </p:blipFill>
        <p:spPr>
          <a:xfrm>
            <a:off x="6221747" y="4527455"/>
            <a:ext cx="584564" cy="545593"/>
          </a:xfrm>
          <a:prstGeom prst="rect">
            <a:avLst/>
          </a:prstGeom>
        </p:spPr>
      </p:pic>
      <p:pic>
        <p:nvPicPr>
          <p:cNvPr id="35" name="Picture 34"/>
          <p:cNvPicPr>
            <a:picLocks noChangeAspect="1"/>
          </p:cNvPicPr>
          <p:nvPr/>
        </p:nvPicPr>
        <p:blipFill>
          <a:blip r:embed="rId8"/>
          <a:stretch>
            <a:fillRect/>
          </a:stretch>
        </p:blipFill>
        <p:spPr>
          <a:xfrm>
            <a:off x="9001442" y="3135433"/>
            <a:ext cx="584564" cy="545593"/>
          </a:xfrm>
          <a:prstGeom prst="rect">
            <a:avLst/>
          </a:prstGeom>
        </p:spPr>
      </p:pic>
      <p:pic>
        <p:nvPicPr>
          <p:cNvPr id="36" name="Picture 35"/>
          <p:cNvPicPr>
            <a:picLocks noChangeAspect="1"/>
          </p:cNvPicPr>
          <p:nvPr/>
        </p:nvPicPr>
        <p:blipFill>
          <a:blip r:embed="rId8"/>
          <a:stretch>
            <a:fillRect/>
          </a:stretch>
        </p:blipFill>
        <p:spPr>
          <a:xfrm>
            <a:off x="10323791" y="2197605"/>
            <a:ext cx="584564" cy="545593"/>
          </a:xfrm>
          <a:prstGeom prst="rect">
            <a:avLst/>
          </a:prstGeom>
        </p:spPr>
      </p:pic>
      <p:pic>
        <p:nvPicPr>
          <p:cNvPr id="37" name="Picture 36"/>
          <p:cNvPicPr>
            <a:picLocks noChangeAspect="1"/>
          </p:cNvPicPr>
          <p:nvPr/>
        </p:nvPicPr>
        <p:blipFill>
          <a:blip r:embed="rId8"/>
          <a:stretch>
            <a:fillRect/>
          </a:stretch>
        </p:blipFill>
        <p:spPr>
          <a:xfrm>
            <a:off x="9544096" y="4610917"/>
            <a:ext cx="584564" cy="545593"/>
          </a:xfrm>
          <a:prstGeom prst="rect">
            <a:avLst/>
          </a:prstGeom>
        </p:spPr>
      </p:pic>
      <p:sp>
        <p:nvSpPr>
          <p:cNvPr id="38" name="TextBox 37"/>
          <p:cNvSpPr txBox="1"/>
          <p:nvPr/>
        </p:nvSpPr>
        <p:spPr>
          <a:xfrm>
            <a:off x="106877" y="6374472"/>
            <a:ext cx="5420994" cy="369332"/>
          </a:xfrm>
          <a:prstGeom prst="rect">
            <a:avLst/>
          </a:prstGeom>
          <a:solidFill>
            <a:srgbClr val="000000">
              <a:alpha val="47843"/>
            </a:srgbClr>
          </a:solidFill>
        </p:spPr>
        <p:txBody>
          <a:bodyPr wrap="square" rtlCol="0">
            <a:spAutoFit/>
          </a:bodyPr>
          <a:lstStyle/>
          <a:p>
            <a:r>
              <a:rPr lang="en-US" dirty="0" smtClean="0">
                <a:solidFill>
                  <a:schemeClr val="bg1"/>
                </a:solidFill>
              </a:rPr>
              <a:t>Hyperdimensional bit-vectors outside space and time </a:t>
            </a:r>
            <a:endParaRPr lang="en-US" dirty="0">
              <a:solidFill>
                <a:schemeClr val="bg1"/>
              </a:solidFill>
            </a:endParaRPr>
          </a:p>
        </p:txBody>
      </p:sp>
    </p:spTree>
    <p:extLst>
      <p:ext uri="{BB962C8B-B14F-4D97-AF65-F5344CB8AC3E}">
        <p14:creationId xmlns:p14="http://schemas.microsoft.com/office/powerpoint/2010/main" val="21467357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485" y="158298"/>
            <a:ext cx="10515600" cy="625474"/>
          </a:xfrm>
        </p:spPr>
        <p:txBody>
          <a:bodyPr>
            <a:noAutofit/>
          </a:bodyPr>
          <a:lstStyle/>
          <a:p>
            <a:r>
              <a:rPr lang="en-US" dirty="0"/>
              <a:t>Source </a:t>
            </a:r>
            <a:r>
              <a:rPr lang="en-US" dirty="0" smtClean="0"/>
              <a:t>Science: What does it all mean?</a:t>
            </a:r>
            <a:endParaRPr lang="en-US" dirty="0"/>
          </a:p>
        </p:txBody>
      </p:sp>
      <p:sp>
        <p:nvSpPr>
          <p:cNvPr id="3" name="Content Placeholder 2"/>
          <p:cNvSpPr>
            <a:spLocks noGrp="1"/>
          </p:cNvSpPr>
          <p:nvPr>
            <p:ph idx="1"/>
          </p:nvPr>
        </p:nvSpPr>
        <p:spPr>
          <a:xfrm>
            <a:off x="283029" y="887947"/>
            <a:ext cx="11581024" cy="5946776"/>
          </a:xfrm>
        </p:spPr>
        <p:txBody>
          <a:bodyPr>
            <a:normAutofit fontScale="92500"/>
          </a:bodyPr>
          <a:lstStyle/>
          <a:p>
            <a:pPr>
              <a:buFont typeface="Wingdings" panose="05000000000000000000" pitchFamily="2" charset="2"/>
              <a:buChar char="Ø"/>
            </a:pPr>
            <a:r>
              <a:rPr lang="en-US" dirty="0" smtClean="0"/>
              <a:t>Reality is </a:t>
            </a:r>
            <a:r>
              <a:rPr lang="en-US" dirty="0"/>
              <a:t>hyperdimensional quantum matrix </a:t>
            </a:r>
            <a:r>
              <a:rPr lang="en-US" dirty="0" smtClean="0"/>
              <a:t>(bit-vectors)</a:t>
            </a:r>
          </a:p>
          <a:p>
            <a:pPr lvl="1"/>
            <a:r>
              <a:rPr lang="en-US" dirty="0"/>
              <a:t>Hyperdimensional bit-vectors </a:t>
            </a:r>
            <a:r>
              <a:rPr lang="en-US" dirty="0" smtClean="0"/>
              <a:t>is the consistency substrate of quantum mechanics</a:t>
            </a:r>
          </a:p>
          <a:p>
            <a:pPr lvl="1"/>
            <a:r>
              <a:rPr lang="en-US" dirty="0" smtClean="0"/>
              <a:t>Hyperdimensional bit-vectors precede space, time, frequency, energy, </a:t>
            </a:r>
            <a:r>
              <a:rPr lang="en-US" dirty="0"/>
              <a:t>matter, </a:t>
            </a:r>
            <a:r>
              <a:rPr lang="en-US" dirty="0" smtClean="0"/>
              <a:t>fields</a:t>
            </a:r>
            <a:r>
              <a:rPr lang="en-US" dirty="0"/>
              <a:t>, </a:t>
            </a:r>
            <a:r>
              <a:rPr lang="en-US" dirty="0" smtClean="0"/>
              <a:t>gravity</a:t>
            </a:r>
          </a:p>
          <a:p>
            <a:pPr lvl="1"/>
            <a:r>
              <a:rPr lang="en-US" dirty="0" smtClean="0"/>
              <a:t>Entire classical </a:t>
            </a:r>
            <a:r>
              <a:rPr lang="en-US" dirty="0"/>
              <a:t>world emerges from this hyperdimensional </a:t>
            </a:r>
            <a:r>
              <a:rPr lang="en-US" dirty="0" smtClean="0"/>
              <a:t>quantum foam (GA &amp; coin demo)</a:t>
            </a:r>
            <a:endParaRPr lang="en-US" dirty="0"/>
          </a:p>
          <a:p>
            <a:pPr lvl="1"/>
            <a:r>
              <a:rPr lang="en-US" dirty="0" smtClean="0"/>
              <a:t>This infrastructure supports all of physics, quantum physics and metaphysics (protophysics)</a:t>
            </a:r>
          </a:p>
          <a:p>
            <a:pPr>
              <a:buFont typeface="Wingdings" panose="05000000000000000000" pitchFamily="2" charset="2"/>
              <a:buChar char="Ø"/>
            </a:pPr>
            <a:r>
              <a:rPr lang="en-US" dirty="0" smtClean="0"/>
              <a:t>Law of attraction is naturally part of the hyperdimensional space</a:t>
            </a:r>
          </a:p>
          <a:p>
            <a:pPr lvl="1"/>
            <a:r>
              <a:rPr lang="en-US" dirty="0"/>
              <a:t>Content Addressable Computing is mathematics of hyperdimensional clustering</a:t>
            </a:r>
          </a:p>
          <a:p>
            <a:pPr lvl="1"/>
            <a:r>
              <a:rPr lang="en-US" dirty="0" smtClean="0"/>
              <a:t>Similarities naturally forms clusters that form the vortices (a pre-spacetime gravity well)</a:t>
            </a:r>
          </a:p>
          <a:p>
            <a:pPr lvl="1"/>
            <a:r>
              <a:rPr lang="en-US" dirty="0" smtClean="0"/>
              <a:t>All thoughts are “big” orthogonal CAM vectors so has no complexity limits</a:t>
            </a:r>
          </a:p>
          <a:p>
            <a:pPr>
              <a:buFont typeface="Wingdings" panose="05000000000000000000" pitchFamily="2" charset="2"/>
              <a:buChar char="Ø"/>
            </a:pPr>
            <a:r>
              <a:rPr lang="en-US" dirty="0" smtClean="0"/>
              <a:t>Mind </a:t>
            </a:r>
            <a:r>
              <a:rPr lang="en-US" dirty="0"/>
              <a:t>is </a:t>
            </a:r>
            <a:r>
              <a:rPr lang="en-US" dirty="0" smtClean="0"/>
              <a:t>native in this hyperdimensional information centric representation</a:t>
            </a:r>
          </a:p>
          <a:p>
            <a:pPr lvl="1"/>
            <a:r>
              <a:rPr lang="en-US" dirty="0" smtClean="0"/>
              <a:t>Quantum thoughts are naturally orthogonal and parallel (sequential is not the norm)</a:t>
            </a:r>
          </a:p>
          <a:p>
            <a:pPr lvl="1"/>
            <a:r>
              <a:rPr lang="en-US" dirty="0" smtClean="0"/>
              <a:t>Fundamentals: awareness</a:t>
            </a:r>
            <a:r>
              <a:rPr lang="en-US" dirty="0"/>
              <a:t>, attention, intention, knowing, meaning, </a:t>
            </a:r>
            <a:r>
              <a:rPr lang="en-US" dirty="0" smtClean="0"/>
              <a:t>being, consciousness</a:t>
            </a:r>
            <a:endParaRPr lang="en-US" dirty="0"/>
          </a:p>
          <a:p>
            <a:pPr lvl="1"/>
            <a:r>
              <a:rPr lang="en-US" dirty="0" smtClean="0"/>
              <a:t>Mind </a:t>
            </a:r>
            <a:r>
              <a:rPr lang="en-US" dirty="0"/>
              <a:t>is root of visual, auditory, feelings, </a:t>
            </a:r>
            <a:r>
              <a:rPr lang="en-US" dirty="0" smtClean="0"/>
              <a:t>emotions (quantum matrix not in the brain)</a:t>
            </a:r>
            <a:endParaRPr lang="en-US" dirty="0"/>
          </a:p>
          <a:p>
            <a:pPr lvl="1"/>
            <a:r>
              <a:rPr lang="en-US" dirty="0" smtClean="0"/>
              <a:t>Neural, chemical, dna, emotional, pranic states focal point of mind (dominate = </a:t>
            </a:r>
            <a:r>
              <a:rPr lang="en-US" dirty="0" err="1" smtClean="0"/>
              <a:t>Th</a:t>
            </a:r>
            <a:r>
              <a:rPr lang="en-US" dirty="0" smtClean="0"/>
              <a:t>/</a:t>
            </a:r>
            <a:r>
              <a:rPr lang="en-US" dirty="0" err="1" smtClean="0"/>
              <a:t>Em</a:t>
            </a:r>
            <a:r>
              <a:rPr lang="en-US" dirty="0" smtClean="0"/>
              <a:t>/</a:t>
            </a:r>
            <a:r>
              <a:rPr lang="en-US" dirty="0" err="1" smtClean="0"/>
              <a:t>Pr</a:t>
            </a:r>
            <a:r>
              <a:rPr lang="en-US" dirty="0" smtClean="0"/>
              <a:t>)</a:t>
            </a:r>
          </a:p>
          <a:p>
            <a:pPr lvl="1"/>
            <a:r>
              <a:rPr lang="en-US" dirty="0"/>
              <a:t>Thoughts are directly aware/interact with the physical world (Telepathy, RV, OBE, NDE, PK</a:t>
            </a:r>
            <a:r>
              <a:rPr lang="en-US" dirty="0" smtClean="0"/>
              <a:t>)</a:t>
            </a:r>
            <a:endParaRPr lang="en-US" dirty="0"/>
          </a:p>
          <a:p>
            <a:endParaRPr lang="en-US" dirty="0"/>
          </a:p>
        </p:txBody>
      </p:sp>
    </p:spTree>
    <p:extLst>
      <p:ext uri="{BB962C8B-B14F-4D97-AF65-F5344CB8AC3E}">
        <p14:creationId xmlns:p14="http://schemas.microsoft.com/office/powerpoint/2010/main" val="15622482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06" y="227797"/>
            <a:ext cx="10515600" cy="589509"/>
          </a:xfrm>
        </p:spPr>
        <p:txBody>
          <a:bodyPr>
            <a:normAutofit fontScale="90000"/>
          </a:bodyPr>
          <a:lstStyle/>
          <a:p>
            <a:r>
              <a:rPr lang="en-US" dirty="0" smtClean="0"/>
              <a:t>Source Science Predictions</a:t>
            </a:r>
            <a:endParaRPr lang="en-US" dirty="0"/>
          </a:p>
        </p:txBody>
      </p:sp>
      <p:sp>
        <p:nvSpPr>
          <p:cNvPr id="3" name="Content Placeholder 2"/>
          <p:cNvSpPr>
            <a:spLocks noGrp="1"/>
          </p:cNvSpPr>
          <p:nvPr>
            <p:ph idx="1"/>
          </p:nvPr>
        </p:nvSpPr>
        <p:spPr>
          <a:xfrm>
            <a:off x="838199" y="897316"/>
            <a:ext cx="11234196" cy="5163778"/>
          </a:xfrm>
        </p:spPr>
        <p:txBody>
          <a:bodyPr>
            <a:normAutofit lnSpcReduction="10000"/>
          </a:bodyPr>
          <a:lstStyle/>
          <a:p>
            <a:pPr marL="0" indent="0">
              <a:buNone/>
            </a:pPr>
            <a:r>
              <a:rPr lang="en-US" b="1" dirty="0" smtClean="0"/>
              <a:t>Here are technology/devices/techniques that are/could be developed:</a:t>
            </a:r>
          </a:p>
          <a:p>
            <a:r>
              <a:rPr lang="en-US" dirty="0" smtClean="0"/>
              <a:t>Training wheels to help release from our brains </a:t>
            </a:r>
            <a:r>
              <a:rPr lang="en-US" dirty="0"/>
              <a:t>(Lucid dreaming, </a:t>
            </a:r>
            <a:r>
              <a:rPr lang="en-US" dirty="0" smtClean="0"/>
              <a:t>RV, OBE)</a:t>
            </a:r>
          </a:p>
          <a:p>
            <a:r>
              <a:rPr lang="en-US" dirty="0" smtClean="0"/>
              <a:t>Telepathy enhancers/training</a:t>
            </a:r>
          </a:p>
          <a:p>
            <a:r>
              <a:rPr lang="en-US" dirty="0" smtClean="0"/>
              <a:t>Directly access intuition/knowing, so less reliant on internet data</a:t>
            </a:r>
          </a:p>
          <a:p>
            <a:r>
              <a:rPr lang="en-US" dirty="0"/>
              <a:t>Directly experience the divine and know we are connected (no religions)</a:t>
            </a:r>
          </a:p>
          <a:p>
            <a:r>
              <a:rPr lang="en-US" dirty="0" smtClean="0"/>
              <a:t>Significant increases in our intelligences (mental, emotional, spiritual)</a:t>
            </a:r>
            <a:endParaRPr lang="en-US" dirty="0"/>
          </a:p>
          <a:p>
            <a:r>
              <a:rPr lang="en-US" dirty="0" smtClean="0"/>
              <a:t>High gain PK devices (ebrains) that we could learn to control</a:t>
            </a:r>
          </a:p>
          <a:p>
            <a:r>
              <a:rPr lang="en-US" dirty="0"/>
              <a:t>Calming </a:t>
            </a:r>
            <a:r>
              <a:rPr lang="en-US" dirty="0" smtClean="0"/>
              <a:t>state generators </a:t>
            </a:r>
            <a:r>
              <a:rPr lang="en-US" dirty="0"/>
              <a:t>(</a:t>
            </a:r>
            <a:r>
              <a:rPr lang="en-US" dirty="0" smtClean="0"/>
              <a:t>change </a:t>
            </a:r>
            <a:r>
              <a:rPr lang="en-US" dirty="0"/>
              <a:t>emotional </a:t>
            </a:r>
            <a:r>
              <a:rPr lang="en-US" dirty="0" smtClean="0"/>
              <a:t>landscape of mankind)</a:t>
            </a:r>
          </a:p>
          <a:p>
            <a:r>
              <a:rPr lang="en-US" dirty="0" smtClean="0"/>
              <a:t>Truly effective and approved healing techniques/technologies</a:t>
            </a:r>
          </a:p>
          <a:p>
            <a:r>
              <a:rPr lang="en-US" dirty="0" smtClean="0"/>
              <a:t>Interactions with more advanced aware beings (self, angels &amp; aliens)</a:t>
            </a:r>
          </a:p>
          <a:p>
            <a:r>
              <a:rPr lang="en-US" dirty="0" smtClean="0"/>
              <a:t>Unbelievably advanced technology (last 150 yrs. will seem prehistoric)</a:t>
            </a:r>
          </a:p>
        </p:txBody>
      </p:sp>
      <p:sp>
        <p:nvSpPr>
          <p:cNvPr id="4" name="TextBox 3"/>
          <p:cNvSpPr txBox="1"/>
          <p:nvPr/>
        </p:nvSpPr>
        <p:spPr>
          <a:xfrm>
            <a:off x="608427" y="6141104"/>
            <a:ext cx="10815786" cy="523220"/>
          </a:xfrm>
          <a:prstGeom prst="rect">
            <a:avLst/>
          </a:prstGeom>
          <a:noFill/>
          <a:ln>
            <a:solidFill>
              <a:srgbClr val="00B050"/>
            </a:solidFill>
          </a:ln>
        </p:spPr>
        <p:txBody>
          <a:bodyPr wrap="square" rtlCol="0">
            <a:spAutoFit/>
          </a:bodyPr>
          <a:lstStyle/>
          <a:p>
            <a:r>
              <a:rPr lang="en-US" sz="2800" dirty="0" smtClean="0"/>
              <a:t>Acceptance of Source Science ideas, funding, research and development  </a:t>
            </a:r>
            <a:endParaRPr lang="en-US" sz="2800" dirty="0"/>
          </a:p>
        </p:txBody>
      </p:sp>
    </p:spTree>
    <p:extLst>
      <p:ext uri="{BB962C8B-B14F-4D97-AF65-F5344CB8AC3E}">
        <p14:creationId xmlns:p14="http://schemas.microsoft.com/office/powerpoint/2010/main" val="10556765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172" y="92983"/>
            <a:ext cx="10515600" cy="912132"/>
          </a:xfrm>
        </p:spPr>
        <p:txBody>
          <a:bodyPr/>
          <a:lstStyle/>
          <a:p>
            <a:r>
              <a:rPr lang="en-US" dirty="0" smtClean="0"/>
              <a:t>Source Science Big Picture for Humans</a:t>
            </a:r>
            <a:endParaRPr lang="en-US" dirty="0"/>
          </a:p>
        </p:txBody>
      </p:sp>
      <p:sp>
        <p:nvSpPr>
          <p:cNvPr id="3" name="Content Placeholder 2"/>
          <p:cNvSpPr>
            <a:spLocks noGrp="1"/>
          </p:cNvSpPr>
          <p:nvPr>
            <p:ph idx="1"/>
          </p:nvPr>
        </p:nvSpPr>
        <p:spPr>
          <a:xfrm>
            <a:off x="301172" y="1187995"/>
            <a:ext cx="10297886" cy="4226833"/>
          </a:xfrm>
        </p:spPr>
        <p:txBody>
          <a:bodyPr>
            <a:normAutofit fontScale="92500" lnSpcReduction="20000"/>
          </a:bodyPr>
          <a:lstStyle/>
          <a:p>
            <a:pPr>
              <a:buFont typeface="Wingdings" panose="05000000000000000000" pitchFamily="2" charset="2"/>
              <a:buChar char="Ø"/>
            </a:pPr>
            <a:r>
              <a:rPr lang="en-US" sz="3200" dirty="0"/>
              <a:t>M</a:t>
            </a:r>
            <a:r>
              <a:rPr lang="en-US" sz="3200" dirty="0" smtClean="0"/>
              <a:t>agnificent </a:t>
            </a:r>
            <a:r>
              <a:rPr lang="en-US" sz="3200" dirty="0"/>
              <a:t>spiritual beings having a physical experience</a:t>
            </a:r>
          </a:p>
          <a:p>
            <a:pPr lvl="1"/>
            <a:r>
              <a:rPr lang="en-US" sz="2800" dirty="0"/>
              <a:t>Source/mind is the source code of </a:t>
            </a:r>
            <a:r>
              <a:rPr lang="en-US" sz="2800" dirty="0" smtClean="0"/>
              <a:t>the universe</a:t>
            </a:r>
          </a:p>
          <a:p>
            <a:pPr lvl="1"/>
            <a:r>
              <a:rPr lang="en-US" sz="2800" dirty="0" smtClean="0"/>
              <a:t>Source/mind/soul </a:t>
            </a:r>
            <a:r>
              <a:rPr lang="en-US" sz="2800" dirty="0"/>
              <a:t>is outside </a:t>
            </a:r>
            <a:r>
              <a:rPr lang="en-US" sz="2800" dirty="0" smtClean="0"/>
              <a:t>brain and spacetime</a:t>
            </a:r>
          </a:p>
          <a:p>
            <a:pPr lvl="1"/>
            <a:r>
              <a:rPr lang="en-US" sz="2800" dirty="0"/>
              <a:t>We are more than our physical bodies</a:t>
            </a:r>
          </a:p>
          <a:p>
            <a:pPr lvl="1"/>
            <a:r>
              <a:rPr lang="en-US" sz="2800" dirty="0" smtClean="0"/>
              <a:t>We </a:t>
            </a:r>
            <a:r>
              <a:rPr lang="en-US" sz="2800" dirty="0"/>
              <a:t>are all one and eternal (unity and panoramic time)</a:t>
            </a:r>
          </a:p>
          <a:p>
            <a:pPr lvl="1"/>
            <a:r>
              <a:rPr lang="en-US" sz="2800" dirty="0"/>
              <a:t>Source/mind/prana is real, unobservable, </a:t>
            </a:r>
            <a:r>
              <a:rPr lang="en-US" sz="2800" dirty="0" smtClean="0"/>
              <a:t>intelligent, knowing</a:t>
            </a:r>
            <a:endParaRPr lang="en-US" sz="2800" dirty="0"/>
          </a:p>
          <a:p>
            <a:pPr lvl="1"/>
            <a:r>
              <a:rPr lang="en-US" sz="2800" dirty="0" smtClean="0"/>
              <a:t>Source/mind represents </a:t>
            </a:r>
            <a:r>
              <a:rPr lang="en-US" sz="2800" dirty="0"/>
              <a:t>profound joy and </a:t>
            </a:r>
            <a:r>
              <a:rPr lang="en-US" sz="2800" dirty="0" smtClean="0"/>
              <a:t>love, Source is love</a:t>
            </a:r>
            <a:endParaRPr lang="en-US" sz="2800" dirty="0"/>
          </a:p>
          <a:p>
            <a:pPr lvl="1"/>
            <a:r>
              <a:rPr lang="en-US" sz="2800" dirty="0"/>
              <a:t>Source is god stuff, so we are </a:t>
            </a:r>
            <a:r>
              <a:rPr lang="en-US" sz="2800" dirty="0" smtClean="0"/>
              <a:t>source</a:t>
            </a:r>
          </a:p>
          <a:p>
            <a:pPr lvl="1"/>
            <a:r>
              <a:rPr lang="en-US" sz="2800" dirty="0" smtClean="0"/>
              <a:t>We are angels</a:t>
            </a:r>
          </a:p>
          <a:p>
            <a:pPr lvl="1"/>
            <a:r>
              <a:rPr lang="en-US" sz="2800" dirty="0" smtClean="0"/>
              <a:t>We </a:t>
            </a:r>
            <a:r>
              <a:rPr lang="en-US" sz="2800" dirty="0"/>
              <a:t>are </a:t>
            </a:r>
            <a:r>
              <a:rPr lang="en-US" sz="2800" dirty="0" smtClean="0"/>
              <a:t>god</a:t>
            </a:r>
          </a:p>
          <a:p>
            <a:pPr lvl="1"/>
            <a:r>
              <a:rPr lang="en-US" sz="2800" dirty="0" smtClean="0"/>
              <a:t>I </a:t>
            </a:r>
            <a:r>
              <a:rPr lang="en-US" sz="2800" dirty="0"/>
              <a:t>am </a:t>
            </a:r>
            <a:r>
              <a:rPr lang="en-US" sz="2800" dirty="0" smtClean="0"/>
              <a:t>god</a:t>
            </a:r>
          </a:p>
          <a:p>
            <a:pPr lvl="1"/>
            <a:r>
              <a:rPr lang="en-US" sz="2800" dirty="0" smtClean="0"/>
              <a:t>I </a:t>
            </a:r>
            <a:r>
              <a:rPr lang="en-US" sz="2800" dirty="0"/>
              <a:t>am </a:t>
            </a:r>
          </a:p>
        </p:txBody>
      </p:sp>
      <p:pic>
        <p:nvPicPr>
          <p:cNvPr id="5122" name="Picture 2" descr="Image result for images of oneness consciousn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4915" y="3744454"/>
            <a:ext cx="5136515" cy="2997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67752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989" y="225644"/>
            <a:ext cx="10515600" cy="912132"/>
          </a:xfrm>
        </p:spPr>
        <p:txBody>
          <a:bodyPr>
            <a:normAutofit fontScale="90000"/>
          </a:bodyPr>
          <a:lstStyle/>
          <a:p>
            <a:r>
              <a:rPr lang="en-US" dirty="0" smtClean="0"/>
              <a:t>We are spiritual beings and more than our body</a:t>
            </a:r>
            <a:endParaRPr lang="en-US" dirty="0"/>
          </a:p>
        </p:txBody>
      </p:sp>
      <p:pic>
        <p:nvPicPr>
          <p:cNvPr id="4" name="Picture 2" descr="Image result for images of quantum m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0916" y="1725604"/>
            <a:ext cx="3034422" cy="4979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images of quantum 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29" y="1725604"/>
            <a:ext cx="6341732" cy="2045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7200" y="1247024"/>
            <a:ext cx="3783329" cy="369332"/>
          </a:xfrm>
          <a:prstGeom prst="rect">
            <a:avLst/>
          </a:prstGeom>
          <a:noFill/>
        </p:spPr>
        <p:txBody>
          <a:bodyPr wrap="square" rtlCol="0">
            <a:spAutoFit/>
          </a:bodyPr>
          <a:lstStyle/>
          <a:p>
            <a:r>
              <a:rPr lang="en-US" dirty="0" smtClean="0"/>
              <a:t>Traditional view of Mind as Machine</a:t>
            </a:r>
            <a:endParaRPr lang="en-US" dirty="0"/>
          </a:p>
        </p:txBody>
      </p:sp>
      <p:sp>
        <p:nvSpPr>
          <p:cNvPr id="7" name="TextBox 6"/>
          <p:cNvSpPr txBox="1"/>
          <p:nvPr/>
        </p:nvSpPr>
        <p:spPr>
          <a:xfrm>
            <a:off x="7613388" y="1247024"/>
            <a:ext cx="3576581" cy="369332"/>
          </a:xfrm>
          <a:prstGeom prst="rect">
            <a:avLst/>
          </a:prstGeom>
          <a:noFill/>
        </p:spPr>
        <p:txBody>
          <a:bodyPr wrap="square" rtlCol="0">
            <a:spAutoFit/>
          </a:bodyPr>
          <a:lstStyle/>
          <a:p>
            <a:r>
              <a:rPr lang="en-US" dirty="0" smtClean="0"/>
              <a:t>Source Science view of Mind/Reality</a:t>
            </a:r>
            <a:endParaRPr lang="en-US" dirty="0"/>
          </a:p>
        </p:txBody>
      </p:sp>
    </p:spTree>
    <p:extLst>
      <p:ext uri="{BB962C8B-B14F-4D97-AF65-F5344CB8AC3E}">
        <p14:creationId xmlns:p14="http://schemas.microsoft.com/office/powerpoint/2010/main" val="22364480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715" y="252541"/>
            <a:ext cx="10515600" cy="912132"/>
          </a:xfrm>
        </p:spPr>
        <p:txBody>
          <a:bodyPr/>
          <a:lstStyle/>
          <a:p>
            <a:r>
              <a:rPr lang="en-US" dirty="0" smtClean="0"/>
              <a:t>Questions and Answers</a:t>
            </a:r>
            <a:endParaRPr lang="en-US" dirty="0"/>
          </a:p>
        </p:txBody>
      </p:sp>
      <p:sp>
        <p:nvSpPr>
          <p:cNvPr id="3" name="Content Placeholder 2"/>
          <p:cNvSpPr>
            <a:spLocks noGrp="1"/>
          </p:cNvSpPr>
          <p:nvPr>
            <p:ph idx="1"/>
          </p:nvPr>
        </p:nvSpPr>
        <p:spPr>
          <a:xfrm>
            <a:off x="729343" y="1364344"/>
            <a:ext cx="10515600" cy="4351338"/>
          </a:xfrm>
        </p:spPr>
        <p:txBody>
          <a:bodyPr/>
          <a:lstStyle/>
          <a:p>
            <a:r>
              <a:rPr lang="en-US" dirty="0" smtClean="0"/>
              <a:t>Please ask your questions about Source Science</a:t>
            </a:r>
            <a:endParaRPr lang="en-US" dirty="0"/>
          </a:p>
        </p:txBody>
      </p:sp>
      <p:sp>
        <p:nvSpPr>
          <p:cNvPr id="4" name="TextBox 3"/>
          <p:cNvSpPr txBox="1"/>
          <p:nvPr/>
        </p:nvSpPr>
        <p:spPr>
          <a:xfrm>
            <a:off x="641790" y="5290869"/>
            <a:ext cx="6988989" cy="1384995"/>
          </a:xfrm>
          <a:prstGeom prst="rect">
            <a:avLst/>
          </a:prstGeom>
          <a:noFill/>
        </p:spPr>
        <p:txBody>
          <a:bodyPr wrap="square" rtlCol="0">
            <a:spAutoFit/>
          </a:bodyPr>
          <a:lstStyle/>
          <a:p>
            <a:r>
              <a:rPr lang="en-US" sz="2800" dirty="0"/>
              <a:t>doug@</a:t>
            </a:r>
            <a:r>
              <a:rPr lang="en-US" sz="2800" b="1" dirty="0"/>
              <a:t>quantumdoug</a:t>
            </a:r>
            <a:r>
              <a:rPr lang="en-US" sz="2800" dirty="0"/>
              <a:t>.com </a:t>
            </a:r>
            <a:endParaRPr lang="en-US" sz="2800" dirty="0" smtClean="0"/>
          </a:p>
          <a:p>
            <a:r>
              <a:rPr lang="en-US" sz="2800" dirty="0" smtClean="0"/>
              <a:t>http://www.</a:t>
            </a:r>
            <a:r>
              <a:rPr lang="en-US" sz="2800" b="1" dirty="0" smtClean="0"/>
              <a:t>quantumdoug</a:t>
            </a:r>
            <a:r>
              <a:rPr lang="en-US" sz="2800" dirty="0" smtClean="0"/>
              <a:t>.com </a:t>
            </a:r>
          </a:p>
          <a:p>
            <a:r>
              <a:rPr lang="en-US" sz="2800" dirty="0" smtClean="0"/>
              <a:t>https</a:t>
            </a:r>
            <a:r>
              <a:rPr lang="en-US" sz="2800" dirty="0"/>
              <a:t>://www.</a:t>
            </a:r>
            <a:r>
              <a:rPr lang="en-US" sz="2800" b="1" dirty="0"/>
              <a:t>facebook</a:t>
            </a:r>
            <a:r>
              <a:rPr lang="en-US" sz="2800" dirty="0"/>
              <a:t>.com/</a:t>
            </a:r>
            <a:r>
              <a:rPr lang="en-US" sz="2800" b="1" dirty="0"/>
              <a:t>QuantumDoug</a:t>
            </a:r>
            <a:endParaRPr lang="en-US" sz="2800" dirty="0"/>
          </a:p>
        </p:txBody>
      </p:sp>
      <p:pic>
        <p:nvPicPr>
          <p:cNvPr id="6150" name="Picture 6" descr="Image result for images of quantum mi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4049" y="1995342"/>
            <a:ext cx="3932063" cy="318497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Image result for images of quantum m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50" y="1995342"/>
            <a:ext cx="5633280" cy="3184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14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55" y="235772"/>
            <a:ext cx="10515600" cy="640688"/>
          </a:xfrm>
        </p:spPr>
        <p:txBody>
          <a:bodyPr>
            <a:normAutofit fontScale="90000"/>
          </a:bodyPr>
          <a:lstStyle/>
          <a:p>
            <a:r>
              <a:rPr lang="en-US" dirty="0" smtClean="0"/>
              <a:t>Source of Physical and Non-physical “stuff”</a:t>
            </a:r>
            <a:endParaRPr lang="en-US" dirty="0"/>
          </a:p>
        </p:txBody>
      </p:sp>
      <p:sp>
        <p:nvSpPr>
          <p:cNvPr id="3" name="Content Placeholder 2"/>
          <p:cNvSpPr>
            <a:spLocks noGrp="1"/>
          </p:cNvSpPr>
          <p:nvPr>
            <p:ph idx="1"/>
          </p:nvPr>
        </p:nvSpPr>
        <p:spPr>
          <a:xfrm>
            <a:off x="645886" y="1015175"/>
            <a:ext cx="11321142" cy="4978399"/>
          </a:xfrm>
        </p:spPr>
        <p:txBody>
          <a:bodyPr>
            <a:normAutofit fontScale="92500"/>
          </a:bodyPr>
          <a:lstStyle/>
          <a:p>
            <a:pPr marL="0" indent="0">
              <a:lnSpc>
                <a:spcPct val="120000"/>
              </a:lnSpc>
              <a:spcBef>
                <a:spcPts val="0"/>
              </a:spcBef>
              <a:buNone/>
            </a:pPr>
            <a:r>
              <a:rPr lang="en-US" sz="3900" dirty="0" smtClean="0"/>
              <a:t>Source Science connects the dual meanings of source:</a:t>
            </a:r>
          </a:p>
          <a:p>
            <a:pPr marL="514350" indent="-514350">
              <a:buFont typeface="+mj-lt"/>
              <a:buAutoNum type="arabicPeriod"/>
            </a:pPr>
            <a:r>
              <a:rPr lang="en-US" sz="2600" dirty="0" smtClean="0"/>
              <a:t>Source of all </a:t>
            </a:r>
            <a:r>
              <a:rPr lang="en-US" sz="2600" b="1" dirty="0" smtClean="0"/>
              <a:t>physical</a:t>
            </a:r>
            <a:r>
              <a:rPr lang="en-US" sz="2600" dirty="0" smtClean="0"/>
              <a:t> things: i.e. fields matter, energy, spacetime, gravity, bits, etc.</a:t>
            </a:r>
          </a:p>
          <a:p>
            <a:pPr lvl="1"/>
            <a:r>
              <a:rPr lang="en-US" dirty="0" smtClean="0"/>
              <a:t>Modern physics knows that physical really means it is measureable/interacts</a:t>
            </a:r>
          </a:p>
          <a:p>
            <a:pPr lvl="1"/>
            <a:r>
              <a:rPr lang="en-US" dirty="0" smtClean="0"/>
              <a:t>Some things are hard to measure</a:t>
            </a:r>
            <a:r>
              <a:rPr lang="en-US" dirty="0"/>
              <a:t>:</a:t>
            </a:r>
            <a:r>
              <a:rPr lang="en-US" dirty="0" smtClean="0"/>
              <a:t> neutrinos, Higgs, spacetime, dark matter, …</a:t>
            </a:r>
          </a:p>
          <a:p>
            <a:pPr lvl="1"/>
            <a:r>
              <a:rPr lang="en-US" dirty="0" smtClean="0"/>
              <a:t>Bits are now considered physical, so info/entropy/disorder is physics</a:t>
            </a:r>
          </a:p>
          <a:p>
            <a:pPr lvl="1"/>
            <a:r>
              <a:rPr lang="en-US" dirty="0" smtClean="0"/>
              <a:t>All information processes must be part of physics, including thoughts, mind</a:t>
            </a:r>
          </a:p>
          <a:p>
            <a:pPr marL="514350" indent="-514350">
              <a:buFont typeface="+mj-lt"/>
              <a:buAutoNum type="arabicPeriod"/>
            </a:pPr>
            <a:r>
              <a:rPr lang="en-US" sz="2600" dirty="0" smtClean="0"/>
              <a:t>Source of all </a:t>
            </a:r>
            <a:r>
              <a:rPr lang="en-US" sz="2600" b="1" dirty="0" smtClean="0"/>
              <a:t>non-physical</a:t>
            </a:r>
            <a:r>
              <a:rPr lang="en-US" sz="2600" dirty="0" smtClean="0"/>
              <a:t> things: i.e. quantum, thoughts, meaning, prana, love, etc.</a:t>
            </a:r>
          </a:p>
          <a:p>
            <a:pPr lvl="1"/>
            <a:r>
              <a:rPr lang="en-US" dirty="0" smtClean="0"/>
              <a:t>Parts of physics are not ever measurable: quarks, quantum waves, dark energy, …</a:t>
            </a:r>
          </a:p>
          <a:p>
            <a:pPr lvl="1"/>
            <a:r>
              <a:rPr lang="en-US" dirty="0" smtClean="0"/>
              <a:t>Other things effect the world are also not measurable: thoughts, prana, love, …</a:t>
            </a:r>
          </a:p>
          <a:p>
            <a:pPr lvl="1"/>
            <a:r>
              <a:rPr lang="en-US" dirty="0" smtClean="0"/>
              <a:t>Thoughts etc. are primary and is the final frontier since is the source code of the universe.</a:t>
            </a:r>
          </a:p>
          <a:p>
            <a:pPr lvl="1"/>
            <a:r>
              <a:rPr lang="en-US" dirty="0" smtClean="0"/>
              <a:t>Richard Feynman said: </a:t>
            </a:r>
            <a:r>
              <a:rPr lang="en-US" i="1" dirty="0" smtClean="0"/>
              <a:t>“The world is not classical dammit, it’s quantum mechanical”</a:t>
            </a:r>
          </a:p>
          <a:p>
            <a:pPr lvl="1"/>
            <a:r>
              <a:rPr lang="en-US" dirty="0" smtClean="0"/>
              <a:t>“</a:t>
            </a:r>
            <a:r>
              <a:rPr lang="en-US" i="1" dirty="0" smtClean="0"/>
              <a:t>Quantum mechanics is the dreams that stuff is made of</a:t>
            </a:r>
            <a:r>
              <a:rPr lang="en-US" dirty="0" smtClean="0"/>
              <a:t>” (saying on my favorite t-shirt)</a:t>
            </a:r>
          </a:p>
          <a:p>
            <a:endParaRPr lang="en-US" dirty="0"/>
          </a:p>
        </p:txBody>
      </p:sp>
      <p:sp>
        <p:nvSpPr>
          <p:cNvPr id="4" name="TextBox 3"/>
          <p:cNvSpPr txBox="1"/>
          <p:nvPr/>
        </p:nvSpPr>
        <p:spPr>
          <a:xfrm>
            <a:off x="645886" y="6132289"/>
            <a:ext cx="10900228" cy="584775"/>
          </a:xfrm>
          <a:prstGeom prst="rect">
            <a:avLst/>
          </a:prstGeom>
          <a:noFill/>
          <a:ln>
            <a:solidFill>
              <a:srgbClr val="00B0F0"/>
            </a:solidFill>
          </a:ln>
        </p:spPr>
        <p:txBody>
          <a:bodyPr wrap="square" rtlCol="0">
            <a:spAutoFit/>
          </a:bodyPr>
          <a:lstStyle/>
          <a:p>
            <a:pPr algn="ctr"/>
            <a:r>
              <a:rPr lang="en-US" sz="3200" dirty="0" smtClean="0"/>
              <a:t>Physical/non-physical distinction is no longer relevant in physics</a:t>
            </a:r>
            <a:endParaRPr lang="en-US" sz="3200" dirty="0"/>
          </a:p>
        </p:txBody>
      </p:sp>
      <p:graphicFrame>
        <p:nvGraphicFramePr>
          <p:cNvPr id="5" name="Object 1"/>
          <p:cNvGraphicFramePr>
            <a:graphicFrameLocks noChangeAspect="1"/>
          </p:cNvGraphicFramePr>
          <p:nvPr>
            <p:extLst>
              <p:ext uri="{D42A27DB-BD31-4B8C-83A1-F6EECF244321}">
                <p14:modId xmlns:p14="http://schemas.microsoft.com/office/powerpoint/2010/main" val="1600980199"/>
              </p:ext>
            </p:extLst>
          </p:nvPr>
        </p:nvGraphicFramePr>
        <p:xfrm>
          <a:off x="10365590" y="2417110"/>
          <a:ext cx="1390981" cy="1272266"/>
        </p:xfrm>
        <a:graphic>
          <a:graphicData uri="http://schemas.openxmlformats.org/presentationml/2006/ole">
            <mc:AlternateContent xmlns:mc="http://schemas.openxmlformats.org/markup-compatibility/2006">
              <mc:Choice xmlns:v="urn:schemas-microsoft-com:vml" Requires="v">
                <p:oleObj spid="_x0000_s2158" name="Document" r:id="rId4" imgW="4928400" imgH="4743360" progId="Word.Document.8">
                  <p:embed/>
                </p:oleObj>
              </mc:Choice>
              <mc:Fallback>
                <p:oleObj name="Document" r:id="rId4" imgW="4928400" imgH="474336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477" b="2477"/>
                      <a:stretch>
                        <a:fillRect/>
                      </a:stretch>
                    </p:blipFill>
                    <p:spPr bwMode="auto">
                      <a:xfrm>
                        <a:off x="10365590" y="2417110"/>
                        <a:ext cx="1390981" cy="127226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410158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18" y="204905"/>
            <a:ext cx="10739295" cy="815857"/>
          </a:xfrm>
        </p:spPr>
        <p:txBody>
          <a:bodyPr>
            <a:normAutofit fontScale="90000"/>
          </a:bodyPr>
          <a:lstStyle/>
          <a:p>
            <a:r>
              <a:rPr lang="en-US" dirty="0" smtClean="0"/>
              <a:t>Classical physics emerges from the Quantum Realm</a:t>
            </a:r>
            <a:endParaRPr lang="en-US" dirty="0"/>
          </a:p>
        </p:txBody>
      </p:sp>
      <p:sp>
        <p:nvSpPr>
          <p:cNvPr id="3" name="Content Placeholder 2"/>
          <p:cNvSpPr>
            <a:spLocks noGrp="1"/>
          </p:cNvSpPr>
          <p:nvPr>
            <p:ph idx="1"/>
          </p:nvPr>
        </p:nvSpPr>
        <p:spPr>
          <a:xfrm>
            <a:off x="551543" y="1027315"/>
            <a:ext cx="11100879" cy="4978069"/>
          </a:xfrm>
        </p:spPr>
        <p:txBody>
          <a:bodyPr>
            <a:normAutofit fontScale="92500" lnSpcReduction="20000"/>
          </a:bodyPr>
          <a:lstStyle/>
          <a:p>
            <a:pPr>
              <a:buFont typeface="Wingdings" panose="05000000000000000000" pitchFamily="2" charset="2"/>
              <a:buChar char="Ø"/>
            </a:pPr>
            <a:r>
              <a:rPr lang="en-US" dirty="0" smtClean="0"/>
              <a:t>Quantum is more primitive due to these unusual properties (50-100 years):</a:t>
            </a:r>
          </a:p>
          <a:p>
            <a:pPr lvl="1"/>
            <a:r>
              <a:rPr lang="en-US" dirty="0" smtClean="0"/>
              <a:t>Fundamentally quantized with wave-particle duality (discrete spin ½, charge     , etc.)</a:t>
            </a:r>
          </a:p>
          <a:p>
            <a:pPr lvl="1"/>
            <a:r>
              <a:rPr lang="en-US" dirty="0"/>
              <a:t>Speed of causality is based on quantized energy giving rise to </a:t>
            </a:r>
            <a:r>
              <a:rPr lang="en-US" dirty="0" smtClean="0"/>
              <a:t>fixed speed </a:t>
            </a:r>
            <a:r>
              <a:rPr lang="en-US" dirty="0"/>
              <a:t>of light</a:t>
            </a:r>
          </a:p>
          <a:p>
            <a:pPr lvl="1"/>
            <a:r>
              <a:rPr lang="en-US" dirty="0" smtClean="0"/>
              <a:t>Quantum probability amplitudes are mathematical (not field or wave)</a:t>
            </a:r>
          </a:p>
          <a:p>
            <a:pPr lvl="1"/>
            <a:r>
              <a:rPr lang="en-US" dirty="0" smtClean="0"/>
              <a:t>Quantum Measurement and wave function collapse</a:t>
            </a:r>
          </a:p>
          <a:p>
            <a:pPr lvl="1"/>
            <a:r>
              <a:rPr lang="en-US" dirty="0" smtClean="0"/>
              <a:t>Uncertainty principle, structure of spacetime and zero point energy</a:t>
            </a:r>
          </a:p>
          <a:p>
            <a:pPr lvl="1"/>
            <a:r>
              <a:rPr lang="en-US" dirty="0" smtClean="0"/>
              <a:t>Superposition of states and positions  (half heads and half tails)</a:t>
            </a:r>
          </a:p>
          <a:p>
            <a:pPr lvl="1"/>
            <a:r>
              <a:rPr lang="en-US" dirty="0" smtClean="0"/>
              <a:t>Entanglement is proven even though Einstein called it “spooky action at a distance”</a:t>
            </a:r>
          </a:p>
          <a:p>
            <a:pPr lvl="1"/>
            <a:r>
              <a:rPr lang="en-US" dirty="0" smtClean="0"/>
              <a:t>Tunneling is direct result of pervasive quantum probabilities</a:t>
            </a:r>
          </a:p>
          <a:p>
            <a:pPr lvl="1"/>
            <a:r>
              <a:rPr lang="en-US" dirty="0"/>
              <a:t>Superconductivity</a:t>
            </a:r>
          </a:p>
          <a:p>
            <a:pPr lvl="1"/>
            <a:r>
              <a:rPr lang="en-US" dirty="0" smtClean="0"/>
              <a:t>Bose-Einstein statistics and condensate – indistinguishable states</a:t>
            </a:r>
          </a:p>
          <a:p>
            <a:pPr lvl="1"/>
            <a:r>
              <a:rPr lang="en-US" dirty="0" smtClean="0"/>
              <a:t>Bits are physical and is smallest increment to black hole.</a:t>
            </a:r>
          </a:p>
          <a:p>
            <a:pPr lvl="1"/>
            <a:r>
              <a:rPr lang="en-US" dirty="0" smtClean="0"/>
              <a:t>Quantum gravity gives rise to black holes and Hawking radiation</a:t>
            </a:r>
          </a:p>
          <a:p>
            <a:pPr lvl="1"/>
            <a:r>
              <a:rPr lang="en-US" dirty="0" smtClean="0"/>
              <a:t>Shor’s algorithm and quantum polynomial time complexity class</a:t>
            </a:r>
          </a:p>
          <a:p>
            <a:pPr lvl="1"/>
            <a:r>
              <a:rPr lang="en-US" dirty="0" smtClean="0"/>
              <a:t>My works suggests Higgs, dark matter and dark energy are all 4D and entangled</a:t>
            </a:r>
            <a:endParaRPr lang="en-US" dirty="0"/>
          </a:p>
          <a:p>
            <a:pPr>
              <a:buFont typeface="Wingdings" panose="05000000000000000000" pitchFamily="2" charset="2"/>
              <a:buChar char="Ø"/>
            </a:pPr>
            <a:r>
              <a:rPr lang="en-US" dirty="0" smtClean="0"/>
              <a:t>Impossible for classical physics to give rise to purely quantum behaviors</a:t>
            </a:r>
          </a:p>
        </p:txBody>
      </p:sp>
      <p:sp>
        <p:nvSpPr>
          <p:cNvPr id="4" name="Rectangle 3"/>
          <p:cNvSpPr/>
          <p:nvPr/>
        </p:nvSpPr>
        <p:spPr>
          <a:xfrm>
            <a:off x="451218" y="6100382"/>
            <a:ext cx="11313729" cy="523220"/>
          </a:xfrm>
          <a:prstGeom prst="rect">
            <a:avLst/>
          </a:prstGeom>
          <a:ln>
            <a:solidFill>
              <a:srgbClr val="00B050"/>
            </a:solidFill>
          </a:ln>
        </p:spPr>
        <p:txBody>
          <a:bodyPr wrap="square">
            <a:spAutoFit/>
          </a:bodyPr>
          <a:lstStyle/>
          <a:p>
            <a:pPr algn="ctr"/>
            <a:r>
              <a:rPr lang="en-US" sz="2800" dirty="0" smtClean="0"/>
              <a:t>The most efficient way to simulate a quantum system is to use the quantum</a:t>
            </a:r>
          </a:p>
        </p:txBody>
      </p:sp>
      <p:pic>
        <p:nvPicPr>
          <p:cNvPr id="5" name="Picture 22" descr="https://encrypted-tbn2.gstatic.com/images?q=tbn:ANd9GcSBTmfD8_P7_A-KY61hg3UcXNfBuOlEZZtewr1QImnkDxReTvnZ"/>
          <p:cNvPicPr>
            <a:picLocks noChangeAspect="1" noChangeArrowheads="1"/>
          </p:cNvPicPr>
          <p:nvPr/>
        </p:nvPicPr>
        <p:blipFill>
          <a:blip r:embed="rId2" cstate="print"/>
          <a:srcRect/>
          <a:stretch>
            <a:fillRect/>
          </a:stretch>
        </p:blipFill>
        <p:spPr bwMode="auto">
          <a:xfrm>
            <a:off x="9697530" y="3491488"/>
            <a:ext cx="2167742" cy="1698350"/>
          </a:xfrm>
          <a:prstGeom prst="rect">
            <a:avLst/>
          </a:prstGeom>
          <a:noFill/>
        </p:spPr>
      </p:pic>
      <p:pic>
        <p:nvPicPr>
          <p:cNvPr id="9" name="Picture 8"/>
          <p:cNvPicPr>
            <a:picLocks noChangeAspect="1"/>
          </p:cNvPicPr>
          <p:nvPr/>
        </p:nvPicPr>
        <p:blipFill>
          <a:blip r:embed="rId3"/>
          <a:stretch>
            <a:fillRect/>
          </a:stretch>
        </p:blipFill>
        <p:spPr>
          <a:xfrm>
            <a:off x="9987232" y="1383923"/>
            <a:ext cx="248240" cy="271882"/>
          </a:xfrm>
          <a:prstGeom prst="rect">
            <a:avLst/>
          </a:prstGeom>
        </p:spPr>
      </p:pic>
    </p:spTree>
    <p:extLst>
      <p:ext uri="{BB962C8B-B14F-4D97-AF65-F5344CB8AC3E}">
        <p14:creationId xmlns:p14="http://schemas.microsoft.com/office/powerpoint/2010/main" val="18906891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50" y="212530"/>
            <a:ext cx="10515600" cy="574480"/>
          </a:xfrm>
        </p:spPr>
        <p:txBody>
          <a:bodyPr>
            <a:normAutofit fontScale="90000"/>
          </a:bodyPr>
          <a:lstStyle/>
          <a:p>
            <a:r>
              <a:rPr lang="en-US" dirty="0" smtClean="0"/>
              <a:t>Notable Transpersonal Stories/Technology</a:t>
            </a:r>
            <a:endParaRPr lang="en-US" dirty="0"/>
          </a:p>
        </p:txBody>
      </p:sp>
      <p:sp>
        <p:nvSpPr>
          <p:cNvPr id="3" name="Content Placeholder 2"/>
          <p:cNvSpPr>
            <a:spLocks noGrp="1"/>
          </p:cNvSpPr>
          <p:nvPr>
            <p:ph idx="1"/>
          </p:nvPr>
        </p:nvSpPr>
        <p:spPr>
          <a:xfrm>
            <a:off x="662940" y="856856"/>
            <a:ext cx="8538210" cy="6195454"/>
          </a:xfrm>
        </p:spPr>
        <p:txBody>
          <a:bodyPr>
            <a:normAutofit fontScale="77500" lnSpcReduction="20000"/>
          </a:bodyPr>
          <a:lstStyle/>
          <a:p>
            <a:pPr>
              <a:buFont typeface="Wingdings" panose="05000000000000000000" pitchFamily="2" charset="2"/>
              <a:buChar char="Ø"/>
            </a:pPr>
            <a:r>
              <a:rPr lang="en-US" dirty="0" smtClean="0"/>
              <a:t>Telepathy</a:t>
            </a:r>
          </a:p>
          <a:p>
            <a:pPr lvl="1"/>
            <a:r>
              <a:rPr lang="en-US" dirty="0"/>
              <a:t>Shared Dreams</a:t>
            </a:r>
          </a:p>
          <a:p>
            <a:pPr lvl="1"/>
            <a:r>
              <a:rPr lang="en-US" dirty="0" smtClean="0"/>
              <a:t>Animal </a:t>
            </a:r>
            <a:r>
              <a:rPr lang="en-US" dirty="0"/>
              <a:t>Whispers</a:t>
            </a:r>
          </a:p>
          <a:p>
            <a:pPr lvl="1"/>
            <a:r>
              <a:rPr lang="en-US" dirty="0" smtClean="0"/>
              <a:t>Suzy </a:t>
            </a:r>
            <a:r>
              <a:rPr lang="en-US" dirty="0"/>
              <a:t>Miller awesomism </a:t>
            </a:r>
            <a:r>
              <a:rPr lang="en-US" dirty="0" smtClean="0"/>
              <a:t> and light language</a:t>
            </a:r>
          </a:p>
          <a:p>
            <a:pPr lvl="1"/>
            <a:r>
              <a:rPr lang="en-US" dirty="0" smtClean="0"/>
              <a:t>Ester Hicks who channels Abraham about LOA</a:t>
            </a:r>
          </a:p>
          <a:p>
            <a:pPr lvl="1"/>
            <a:r>
              <a:rPr lang="en-US" dirty="0" smtClean="0"/>
              <a:t>Personally </a:t>
            </a:r>
            <a:r>
              <a:rPr lang="en-US" dirty="0"/>
              <a:t>chatting with 4 leaf clovers and </a:t>
            </a:r>
            <a:r>
              <a:rPr lang="en-US" dirty="0" smtClean="0"/>
              <a:t>my spoon bending</a:t>
            </a:r>
          </a:p>
          <a:p>
            <a:pPr>
              <a:buFont typeface="Wingdings" panose="05000000000000000000" pitchFamily="2" charset="2"/>
              <a:buChar char="Ø"/>
            </a:pPr>
            <a:r>
              <a:rPr lang="en-US" dirty="0" smtClean="0"/>
              <a:t>OBEs, </a:t>
            </a:r>
            <a:r>
              <a:rPr lang="en-US" dirty="0"/>
              <a:t>NDEs,  remote viewing and </a:t>
            </a:r>
            <a:r>
              <a:rPr lang="en-US" dirty="0" smtClean="0"/>
              <a:t>dowsing</a:t>
            </a:r>
            <a:endParaRPr lang="en-US" dirty="0"/>
          </a:p>
          <a:p>
            <a:pPr lvl="1"/>
            <a:r>
              <a:rPr lang="en-US" dirty="0"/>
              <a:t>Robert Monroe: “Journeys of the Body</a:t>
            </a:r>
            <a:r>
              <a:rPr lang="en-US" dirty="0" smtClean="0"/>
              <a:t>”, OBE pioneer/engineer</a:t>
            </a:r>
          </a:p>
          <a:p>
            <a:pPr lvl="1"/>
            <a:r>
              <a:rPr lang="en-US" dirty="0"/>
              <a:t>Elizabeth Mayer: “Extraordinary Knowing”, if true this changes everything</a:t>
            </a:r>
          </a:p>
          <a:p>
            <a:pPr lvl="1"/>
            <a:r>
              <a:rPr lang="en-US" dirty="0" smtClean="0"/>
              <a:t>Harold </a:t>
            </a:r>
            <a:r>
              <a:rPr lang="en-US" dirty="0"/>
              <a:t>Puthoff: “Mind Reach”, </a:t>
            </a:r>
            <a:r>
              <a:rPr lang="en-US" dirty="0" smtClean="0"/>
              <a:t>US government </a:t>
            </a:r>
            <a:r>
              <a:rPr lang="en-US" dirty="0"/>
              <a:t>use of remote viewing</a:t>
            </a:r>
          </a:p>
          <a:p>
            <a:pPr lvl="1"/>
            <a:r>
              <a:rPr lang="en-US" dirty="0" smtClean="0"/>
              <a:t>Joe McMoneagle, Patricia Cyrus, Randy Z,…: remote viewers I know</a:t>
            </a:r>
          </a:p>
          <a:p>
            <a:pPr lvl="1"/>
            <a:r>
              <a:rPr lang="en-US" dirty="0" smtClean="0"/>
              <a:t>Eben </a:t>
            </a:r>
            <a:r>
              <a:rPr lang="en-US" dirty="0"/>
              <a:t>Alexander: “Proof of Heaven”, neurosurgeon </a:t>
            </a:r>
            <a:r>
              <a:rPr lang="en-US" dirty="0" smtClean="0"/>
              <a:t>with NDE</a:t>
            </a:r>
            <a:endParaRPr lang="en-US" dirty="0"/>
          </a:p>
          <a:p>
            <a:pPr lvl="1"/>
            <a:r>
              <a:rPr lang="en-US" dirty="0"/>
              <a:t>Anita Moorjani:  “Dying to be Me”, cured of stage 4 cancer after </a:t>
            </a:r>
            <a:r>
              <a:rPr lang="en-US" dirty="0" smtClean="0"/>
              <a:t>NDE</a:t>
            </a:r>
          </a:p>
          <a:p>
            <a:pPr>
              <a:buFont typeface="Wingdings" panose="05000000000000000000" pitchFamily="2" charset="2"/>
              <a:buChar char="Ø"/>
            </a:pPr>
            <a:r>
              <a:rPr lang="en-US" dirty="0" smtClean="0"/>
              <a:t>Prana Generators</a:t>
            </a:r>
          </a:p>
          <a:p>
            <a:pPr lvl="1"/>
            <a:r>
              <a:rPr lang="en-US" dirty="0" smtClean="0"/>
              <a:t>Reiki, acupuncture, pranic healing, kundalini, many other modalities</a:t>
            </a:r>
          </a:p>
          <a:p>
            <a:pPr lvl="1"/>
            <a:r>
              <a:rPr lang="en-US" dirty="0" smtClean="0"/>
              <a:t>Intention Host Device: Bill Tiller and Randy Ziesenis </a:t>
            </a:r>
          </a:p>
          <a:p>
            <a:pPr lvl="1"/>
            <a:r>
              <a:rPr lang="en-US" dirty="0" smtClean="0"/>
              <a:t>Structured water: Randy Ziesenis, Tony </a:t>
            </a:r>
            <a:r>
              <a:rPr lang="en-US" dirty="0"/>
              <a:t>Wood, </a:t>
            </a:r>
            <a:r>
              <a:rPr lang="en-US" dirty="0" err="1" smtClean="0"/>
              <a:t>Revalesio</a:t>
            </a:r>
            <a:r>
              <a:rPr lang="en-US" dirty="0" smtClean="0"/>
              <a:t> and many others</a:t>
            </a:r>
          </a:p>
          <a:p>
            <a:pPr lvl="1"/>
            <a:r>
              <a:rPr lang="en-US" dirty="0"/>
              <a:t>Vital Energy generator/Tapes: Yuri Kronos</a:t>
            </a:r>
          </a:p>
          <a:p>
            <a:pPr lvl="1"/>
            <a:r>
              <a:rPr lang="en-US" dirty="0" smtClean="0"/>
              <a:t>Buddha Relics: Nisha Manek says they change people</a:t>
            </a:r>
          </a:p>
          <a:p>
            <a:pPr>
              <a:buFont typeface="Wingdings" panose="05000000000000000000" pitchFamily="2" charset="2"/>
              <a:buChar char="Ø"/>
            </a:pPr>
            <a:r>
              <a:rPr lang="en-US" dirty="0" smtClean="0"/>
              <a:t>REG PK and Outside time behaviors</a:t>
            </a:r>
            <a:endParaRPr lang="en-US" dirty="0"/>
          </a:p>
          <a:p>
            <a:pPr lvl="1"/>
            <a:r>
              <a:rPr lang="en-US" dirty="0"/>
              <a:t>Many listed on </a:t>
            </a:r>
            <a:r>
              <a:rPr lang="en-US" dirty="0" smtClean="0"/>
              <a:t>next slide</a:t>
            </a:r>
          </a:p>
        </p:txBody>
      </p:sp>
      <p:pic>
        <p:nvPicPr>
          <p:cNvPr id="4" name="Picture 3"/>
          <p:cNvPicPr>
            <a:picLocks noChangeAspect="1"/>
          </p:cNvPicPr>
          <p:nvPr/>
        </p:nvPicPr>
        <p:blipFill rotWithShape="1">
          <a:blip r:embed="rId2"/>
          <a:srcRect l="3211" t="13550" b="10300"/>
          <a:stretch/>
        </p:blipFill>
        <p:spPr>
          <a:xfrm>
            <a:off x="9303054" y="824081"/>
            <a:ext cx="2184833" cy="3055941"/>
          </a:xfrm>
          <a:prstGeom prst="rect">
            <a:avLst/>
          </a:prstGeom>
        </p:spPr>
      </p:pic>
      <p:sp>
        <p:nvSpPr>
          <p:cNvPr id="5" name="TextBox 4"/>
          <p:cNvSpPr txBox="1"/>
          <p:nvPr/>
        </p:nvSpPr>
        <p:spPr>
          <a:xfrm>
            <a:off x="3581992" y="868286"/>
            <a:ext cx="5333408" cy="523220"/>
          </a:xfrm>
          <a:prstGeom prst="rect">
            <a:avLst/>
          </a:prstGeom>
          <a:noFill/>
          <a:ln>
            <a:solidFill>
              <a:srgbClr val="00B050"/>
            </a:solidFill>
          </a:ln>
        </p:spPr>
        <p:txBody>
          <a:bodyPr wrap="square" rtlCol="0">
            <a:spAutoFit/>
          </a:bodyPr>
          <a:lstStyle/>
          <a:p>
            <a:pPr algn="ctr"/>
            <a:r>
              <a:rPr lang="en-US" sz="2800" dirty="0" smtClean="0"/>
              <a:t>Touching the Divine is life changing</a:t>
            </a:r>
            <a:endParaRPr lang="en-US" sz="2800" dirty="0"/>
          </a:p>
        </p:txBody>
      </p:sp>
      <p:pic>
        <p:nvPicPr>
          <p:cNvPr id="7" name="Picture 6"/>
          <p:cNvPicPr>
            <a:picLocks noChangeAspect="1"/>
          </p:cNvPicPr>
          <p:nvPr/>
        </p:nvPicPr>
        <p:blipFill>
          <a:blip r:embed="rId3"/>
          <a:stretch>
            <a:fillRect/>
          </a:stretch>
        </p:blipFill>
        <p:spPr>
          <a:xfrm>
            <a:off x="9303054" y="3917093"/>
            <a:ext cx="2184833" cy="2875954"/>
          </a:xfrm>
          <a:prstGeom prst="rect">
            <a:avLst/>
          </a:prstGeom>
        </p:spPr>
      </p:pic>
    </p:spTree>
    <p:extLst>
      <p:ext uri="{BB962C8B-B14F-4D97-AF65-F5344CB8AC3E}">
        <p14:creationId xmlns:p14="http://schemas.microsoft.com/office/powerpoint/2010/main" val="448169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504945" y="2711985"/>
            <a:ext cx="2526031" cy="1230269"/>
            <a:chOff x="7132319" y="2473051"/>
            <a:chExt cx="2880361" cy="1618889"/>
          </a:xfrm>
        </p:grpSpPr>
        <p:pic>
          <p:nvPicPr>
            <p:cNvPr id="5124" name="Picture 4" descr="Image result for images of Intention Host Device &quot;"/>
            <p:cNvPicPr>
              <a:picLocks noChangeAspect="1" noChangeArrowheads="1"/>
            </p:cNvPicPr>
            <p:nvPr/>
          </p:nvPicPr>
          <p:blipFill rotWithShape="1">
            <a:blip r:embed="rId2">
              <a:extLst>
                <a:ext uri="{28A0092B-C50C-407E-A947-70E740481C1C}">
                  <a14:useLocalDpi xmlns:a14="http://schemas.microsoft.com/office/drawing/2010/main" val="0"/>
                </a:ext>
              </a:extLst>
            </a:blip>
            <a:srcRect l="9478" t="13091" r="13218" b="29039"/>
            <a:stretch/>
          </p:blipFill>
          <p:spPr bwMode="auto">
            <a:xfrm>
              <a:off x="7132319" y="2473051"/>
              <a:ext cx="2880361" cy="161888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tiller &quot;Intention Host Device &quo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7" t="25249" r="49270" b="25693"/>
            <a:stretch/>
          </p:blipFill>
          <p:spPr bwMode="auto">
            <a:xfrm>
              <a:off x="8809892" y="2483325"/>
              <a:ext cx="765145" cy="557055"/>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a:xfrm>
            <a:off x="337457" y="219983"/>
            <a:ext cx="11011124" cy="723446"/>
          </a:xfrm>
        </p:spPr>
        <p:txBody>
          <a:bodyPr>
            <a:normAutofit fontScale="90000"/>
          </a:bodyPr>
          <a:lstStyle/>
          <a:p>
            <a:r>
              <a:rPr lang="en-US" dirty="0" smtClean="0"/>
              <a:t>Thoughts on Thoughts – non-classical requirements</a:t>
            </a:r>
            <a:endParaRPr lang="en-US" dirty="0"/>
          </a:p>
        </p:txBody>
      </p:sp>
      <p:sp>
        <p:nvSpPr>
          <p:cNvPr id="3" name="Content Placeholder 2"/>
          <p:cNvSpPr>
            <a:spLocks noGrp="1"/>
          </p:cNvSpPr>
          <p:nvPr>
            <p:ph idx="1"/>
          </p:nvPr>
        </p:nvSpPr>
        <p:spPr>
          <a:xfrm>
            <a:off x="607783" y="1059540"/>
            <a:ext cx="11411763" cy="5675085"/>
          </a:xfrm>
        </p:spPr>
        <p:txBody>
          <a:bodyPr>
            <a:normAutofit fontScale="92500" lnSpcReduction="20000"/>
          </a:bodyPr>
          <a:lstStyle/>
          <a:p>
            <a:pPr marL="514350" indent="-514350">
              <a:buFont typeface="+mj-lt"/>
              <a:buAutoNum type="arabicPeriod"/>
            </a:pPr>
            <a:r>
              <a:rPr lang="en-US" dirty="0" smtClean="0"/>
              <a:t>Telepathy is real so represents symbolic meaning without language</a:t>
            </a:r>
          </a:p>
          <a:p>
            <a:pPr lvl="1"/>
            <a:r>
              <a:rPr lang="en-US" dirty="0" smtClean="0"/>
              <a:t>Suzy Miller and her light language &amp; Deborah S with “parenthesis around my thoughts”</a:t>
            </a:r>
          </a:p>
          <a:p>
            <a:pPr marL="514350" indent="-514350">
              <a:buFont typeface="+mj-lt"/>
              <a:buAutoNum type="arabicPeriod"/>
            </a:pPr>
            <a:r>
              <a:rPr lang="en-US" dirty="0" smtClean="0"/>
              <a:t>Humans can directly affect the world </a:t>
            </a:r>
            <a:r>
              <a:rPr lang="en-US" dirty="0"/>
              <a:t>(</a:t>
            </a:r>
            <a:r>
              <a:rPr lang="en-US" dirty="0" smtClean="0"/>
              <a:t>non-local/psychokinesis), </a:t>
            </a:r>
            <a:r>
              <a:rPr lang="en-US" dirty="0"/>
              <a:t>m</a:t>
            </a:r>
            <a:r>
              <a:rPr lang="en-US" dirty="0" smtClean="0"/>
              <a:t>ost notably:</a:t>
            </a:r>
          </a:p>
          <a:p>
            <a:pPr lvl="1"/>
            <a:r>
              <a:rPr lang="en-US" dirty="0" smtClean="0"/>
              <a:t>Electronic REG PK by many groups (Mind Science Foundation, Jahn, Psyleron, …)</a:t>
            </a:r>
          </a:p>
          <a:p>
            <a:pPr lvl="1"/>
            <a:r>
              <a:rPr lang="en-US" dirty="0" smtClean="0"/>
              <a:t>Intention Host Device and Gas Discharge by Bill Tiller (water pH and fruit flies)</a:t>
            </a:r>
          </a:p>
          <a:p>
            <a:pPr lvl="1"/>
            <a:r>
              <a:rPr lang="en-US" dirty="0" smtClean="0"/>
              <a:t>Twin Slit interferometer PK by Dean Radin</a:t>
            </a:r>
          </a:p>
          <a:p>
            <a:pPr lvl="1"/>
            <a:r>
              <a:rPr lang="en-US" dirty="0" smtClean="0"/>
              <a:t>Remote Staring (plus remote viewing and astral </a:t>
            </a:r>
            <a:r>
              <a:rPr lang="en-US" dirty="0"/>
              <a:t>projection</a:t>
            </a:r>
            <a:r>
              <a:rPr lang="en-US" dirty="0" smtClean="0"/>
              <a:t>)</a:t>
            </a:r>
          </a:p>
          <a:p>
            <a:pPr lvl="1"/>
            <a:r>
              <a:rPr lang="en-US" dirty="0" smtClean="0"/>
              <a:t>Copper Wall experiments with meditators and TM group mediators</a:t>
            </a:r>
          </a:p>
          <a:p>
            <a:pPr lvl="1"/>
            <a:r>
              <a:rPr lang="en-US" dirty="0" smtClean="0"/>
              <a:t>Consciousness shorting </a:t>
            </a:r>
            <a:r>
              <a:rPr lang="en-US" dirty="0"/>
              <a:t>out light </a:t>
            </a:r>
            <a:r>
              <a:rPr lang="en-US" dirty="0" smtClean="0"/>
              <a:t>bulbs and electronics (quantum noise)</a:t>
            </a:r>
          </a:p>
          <a:p>
            <a:pPr lvl="1"/>
            <a:r>
              <a:rPr lang="en-US" dirty="0" smtClean="0"/>
              <a:t>Global consciousness project (detected world events before they happened)</a:t>
            </a:r>
          </a:p>
          <a:p>
            <a:pPr lvl="1"/>
            <a:r>
              <a:rPr lang="en-US" dirty="0" smtClean="0"/>
              <a:t>Spoon Bending and Japanese Ki/Chi Exhibitions (bending steel rods, etc.)</a:t>
            </a:r>
          </a:p>
          <a:p>
            <a:pPr lvl="1"/>
            <a:r>
              <a:rPr lang="en-US" dirty="0" smtClean="0"/>
              <a:t>Levitation (i.e. Transcendental Mediation “hopping” and unliftable marshal artists)</a:t>
            </a:r>
          </a:p>
          <a:p>
            <a:pPr lvl="1"/>
            <a:r>
              <a:rPr lang="en-US" dirty="0" smtClean="0"/>
              <a:t>Reiki, pranic healing, intention, prayer, meditation and other therapeutic modalities</a:t>
            </a:r>
          </a:p>
          <a:p>
            <a:pPr lvl="1"/>
            <a:r>
              <a:rPr lang="en-US" dirty="0"/>
              <a:t>if you assume the mind is not the brain, then thoughts affect the brain (normal) </a:t>
            </a:r>
            <a:endParaRPr lang="en-US" dirty="0" smtClean="0"/>
          </a:p>
          <a:p>
            <a:pPr marL="514350" indent="-514350">
              <a:buFont typeface="+mj-lt"/>
              <a:buAutoNum type="arabicPeriod"/>
            </a:pPr>
            <a:r>
              <a:rPr lang="en-US" dirty="0" smtClean="0"/>
              <a:t>Timeless phenomena: delayed choice, Precognition, 10K photos, retrocausation</a:t>
            </a:r>
          </a:p>
          <a:p>
            <a:pPr>
              <a:buFont typeface="Wingdings" panose="05000000000000000000" pitchFamily="2" charset="2"/>
              <a:buChar char="Ø"/>
            </a:pPr>
            <a:r>
              <a:rPr lang="en-US" dirty="0" smtClean="0"/>
              <a:t>Thought are things, but classical models do not explain 1-3 above</a:t>
            </a:r>
          </a:p>
          <a:p>
            <a:pPr lvl="1"/>
            <a:r>
              <a:rPr lang="en-US" dirty="0" smtClean="0"/>
              <a:t>Thoughts are really “quantum </a:t>
            </a:r>
            <a:r>
              <a:rPr lang="en-US" dirty="0"/>
              <a:t>info things</a:t>
            </a:r>
            <a:r>
              <a:rPr lang="en-US" dirty="0" smtClean="0"/>
              <a:t>” made from hyperdimensional bits (rotes)</a:t>
            </a:r>
          </a:p>
        </p:txBody>
      </p:sp>
    </p:spTree>
    <p:extLst>
      <p:ext uri="{BB962C8B-B14F-4D97-AF65-F5344CB8AC3E}">
        <p14:creationId xmlns:p14="http://schemas.microsoft.com/office/powerpoint/2010/main" val="3331867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043" y="257755"/>
            <a:ext cx="11375568" cy="656705"/>
          </a:xfrm>
        </p:spPr>
        <p:txBody>
          <a:bodyPr>
            <a:normAutofit fontScale="90000"/>
          </a:bodyPr>
          <a:lstStyle/>
          <a:p>
            <a:r>
              <a:rPr lang="en-US" dirty="0" smtClean="0"/>
              <a:t>Example: Mind PK directly influencing Quantum States</a:t>
            </a:r>
            <a:endParaRPr lang="en-US" dirty="0"/>
          </a:p>
        </p:txBody>
      </p:sp>
      <p:sp>
        <p:nvSpPr>
          <p:cNvPr id="8" name="TextBox 7"/>
          <p:cNvSpPr txBox="1"/>
          <p:nvPr/>
        </p:nvSpPr>
        <p:spPr>
          <a:xfrm>
            <a:off x="852862" y="1238129"/>
            <a:ext cx="5236784" cy="5016758"/>
          </a:xfrm>
          <a:prstGeom prst="rect">
            <a:avLst/>
          </a:prstGeom>
          <a:noFill/>
        </p:spPr>
        <p:txBody>
          <a:bodyPr wrap="square" rtlCol="0">
            <a:spAutoFit/>
          </a:bodyPr>
          <a:lstStyle/>
          <a:p>
            <a:pPr marL="571500" indent="-571500">
              <a:buFont typeface="Wingdings" panose="05000000000000000000" pitchFamily="2" charset="2"/>
              <a:buChar char="Ø"/>
            </a:pPr>
            <a:r>
              <a:rPr lang="en-US" sz="3200" dirty="0" smtClean="0"/>
              <a:t>Mind can directly influence quantum amplitudes</a:t>
            </a:r>
          </a:p>
          <a:p>
            <a:pPr marL="571500" indent="-571500">
              <a:buFont typeface="Wingdings" panose="05000000000000000000" pitchFamily="2" charset="2"/>
              <a:buChar char="Ø"/>
            </a:pPr>
            <a:r>
              <a:rPr lang="en-US" sz="3200" dirty="0"/>
              <a:t>No other affects except wave property of </a:t>
            </a:r>
            <a:r>
              <a:rPr lang="en-US" sz="3200" dirty="0" smtClean="0"/>
              <a:t>light and focus/attention/intention</a:t>
            </a:r>
          </a:p>
          <a:p>
            <a:pPr marL="571500" indent="-571500">
              <a:buFont typeface="Wingdings" panose="05000000000000000000" pitchFamily="2" charset="2"/>
              <a:buChar char="Ø"/>
            </a:pPr>
            <a:r>
              <a:rPr lang="en-US" sz="3200" dirty="0" smtClean="0"/>
              <a:t>All PK REGs are the mind influencing the quantum amplitudes/probabilities</a:t>
            </a:r>
          </a:p>
          <a:p>
            <a:pPr marL="571500" indent="-571500">
              <a:buFont typeface="Wingdings" panose="05000000000000000000" pitchFamily="2" charset="2"/>
              <a:buChar char="Ø"/>
            </a:pPr>
            <a:r>
              <a:rPr lang="en-US" sz="3200" dirty="0" smtClean="0"/>
              <a:t>Effects size is largest when correlating into the future</a:t>
            </a:r>
            <a:endParaRPr lang="en-US" sz="3200" dirty="0"/>
          </a:p>
        </p:txBody>
      </p:sp>
      <p:sp>
        <p:nvSpPr>
          <p:cNvPr id="9" name="TextBox 8"/>
          <p:cNvSpPr txBox="1"/>
          <p:nvPr/>
        </p:nvSpPr>
        <p:spPr>
          <a:xfrm>
            <a:off x="9120522" y="6327108"/>
            <a:ext cx="2833511" cy="369332"/>
          </a:xfrm>
          <a:prstGeom prst="rect">
            <a:avLst/>
          </a:prstGeom>
          <a:noFill/>
        </p:spPr>
        <p:txBody>
          <a:bodyPr wrap="square" rtlCol="0">
            <a:spAutoFit/>
          </a:bodyPr>
          <a:lstStyle/>
          <a:p>
            <a:pPr algn="ctr"/>
            <a:r>
              <a:rPr lang="en-US" dirty="0" smtClean="0"/>
              <a:t>Images from Dean Radin</a:t>
            </a:r>
            <a:endParaRPr lang="en-US" dirty="0"/>
          </a:p>
        </p:txBody>
      </p:sp>
      <p:pic>
        <p:nvPicPr>
          <p:cNvPr id="3" name="Picture 2"/>
          <p:cNvPicPr>
            <a:picLocks noChangeAspect="1"/>
          </p:cNvPicPr>
          <p:nvPr/>
        </p:nvPicPr>
        <p:blipFill>
          <a:blip r:embed="rId2"/>
          <a:stretch>
            <a:fillRect/>
          </a:stretch>
        </p:blipFill>
        <p:spPr>
          <a:xfrm>
            <a:off x="6439058" y="1416187"/>
            <a:ext cx="5514975" cy="4838700"/>
          </a:xfrm>
          <a:prstGeom prst="rect">
            <a:avLst/>
          </a:prstGeom>
        </p:spPr>
      </p:pic>
      <p:pic>
        <p:nvPicPr>
          <p:cNvPr id="5" name="Picture 4"/>
          <p:cNvPicPr>
            <a:picLocks noChangeAspect="1"/>
          </p:cNvPicPr>
          <p:nvPr/>
        </p:nvPicPr>
        <p:blipFill>
          <a:blip r:embed="rId3"/>
          <a:stretch>
            <a:fillRect/>
          </a:stretch>
        </p:blipFill>
        <p:spPr>
          <a:xfrm>
            <a:off x="6465334" y="4674599"/>
            <a:ext cx="1219200" cy="1257300"/>
          </a:xfrm>
          <a:prstGeom prst="rect">
            <a:avLst/>
          </a:prstGeom>
        </p:spPr>
      </p:pic>
      <p:pic>
        <p:nvPicPr>
          <p:cNvPr id="6" name="Picture 5"/>
          <p:cNvPicPr>
            <a:picLocks noChangeAspect="1"/>
          </p:cNvPicPr>
          <p:nvPr/>
        </p:nvPicPr>
        <p:blipFill>
          <a:blip r:embed="rId4"/>
          <a:stretch>
            <a:fillRect/>
          </a:stretch>
        </p:blipFill>
        <p:spPr>
          <a:xfrm>
            <a:off x="6465334" y="1835718"/>
            <a:ext cx="800100" cy="1209675"/>
          </a:xfrm>
          <a:prstGeom prst="rect">
            <a:avLst/>
          </a:prstGeom>
        </p:spPr>
      </p:pic>
      <p:sp>
        <p:nvSpPr>
          <p:cNvPr id="11" name="TextBox 10"/>
          <p:cNvSpPr txBox="1"/>
          <p:nvPr/>
        </p:nvSpPr>
        <p:spPr>
          <a:xfrm>
            <a:off x="8747099" y="1024510"/>
            <a:ext cx="3206934" cy="369332"/>
          </a:xfrm>
          <a:prstGeom prst="rect">
            <a:avLst/>
          </a:prstGeom>
          <a:noFill/>
          <a:ln>
            <a:solidFill>
              <a:srgbClr val="00B050"/>
            </a:solidFill>
          </a:ln>
        </p:spPr>
        <p:txBody>
          <a:bodyPr wrap="square" rtlCol="0">
            <a:spAutoFit/>
          </a:bodyPr>
          <a:lstStyle/>
          <a:p>
            <a:pPr algn="ctr"/>
            <a:r>
              <a:rPr lang="en-US" dirty="0" smtClean="0"/>
              <a:t>Enclosed/sealed interferometer</a:t>
            </a:r>
            <a:endParaRPr lang="en-US" dirty="0"/>
          </a:p>
        </p:txBody>
      </p:sp>
      <p:sp>
        <p:nvSpPr>
          <p:cNvPr id="4" name="Rectangle 3"/>
          <p:cNvSpPr/>
          <p:nvPr/>
        </p:nvSpPr>
        <p:spPr>
          <a:xfrm>
            <a:off x="9312442" y="1529315"/>
            <a:ext cx="2249902" cy="21067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312442" y="4125769"/>
            <a:ext cx="2249902" cy="2106773"/>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1319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674" y="164534"/>
            <a:ext cx="10515600" cy="540529"/>
          </a:xfrm>
        </p:spPr>
        <p:txBody>
          <a:bodyPr>
            <a:normAutofit fontScale="90000"/>
          </a:bodyPr>
          <a:lstStyle/>
          <a:p>
            <a:r>
              <a:rPr lang="en-US" dirty="0" smtClean="0"/>
              <a:t>Personal Example of Precognitive Remote Viewing</a:t>
            </a:r>
            <a:endParaRPr lang="en-US" dirty="0"/>
          </a:p>
        </p:txBody>
      </p:sp>
      <p:pic>
        <p:nvPicPr>
          <p:cNvPr id="9" name="Picture 8"/>
          <p:cNvPicPr>
            <a:picLocks noChangeAspect="1"/>
          </p:cNvPicPr>
          <p:nvPr/>
        </p:nvPicPr>
        <p:blipFill>
          <a:blip r:embed="rId2"/>
          <a:stretch>
            <a:fillRect/>
          </a:stretch>
        </p:blipFill>
        <p:spPr>
          <a:xfrm>
            <a:off x="5588734" y="3492279"/>
            <a:ext cx="6336172" cy="3335866"/>
          </a:xfrm>
          <a:prstGeom prst="rect">
            <a:avLst/>
          </a:prstGeom>
        </p:spPr>
      </p:pic>
      <p:pic>
        <p:nvPicPr>
          <p:cNvPr id="10" name="Picture 9"/>
          <p:cNvPicPr>
            <a:picLocks noChangeAspect="1"/>
          </p:cNvPicPr>
          <p:nvPr/>
        </p:nvPicPr>
        <p:blipFill>
          <a:blip r:embed="rId3"/>
          <a:stretch>
            <a:fillRect/>
          </a:stretch>
        </p:blipFill>
        <p:spPr>
          <a:xfrm>
            <a:off x="293838" y="3142392"/>
            <a:ext cx="4831374" cy="3635649"/>
          </a:xfrm>
          <a:prstGeom prst="rect">
            <a:avLst/>
          </a:prstGeom>
          <a:ln>
            <a:solidFill>
              <a:srgbClr val="00B050"/>
            </a:solidFill>
          </a:ln>
        </p:spPr>
      </p:pic>
      <p:sp>
        <p:nvSpPr>
          <p:cNvPr id="11" name="TextBox 10"/>
          <p:cNvSpPr txBox="1"/>
          <p:nvPr/>
        </p:nvSpPr>
        <p:spPr>
          <a:xfrm>
            <a:off x="509339" y="808104"/>
            <a:ext cx="4814976" cy="523220"/>
          </a:xfrm>
          <a:prstGeom prst="rect">
            <a:avLst/>
          </a:prstGeom>
          <a:noFill/>
        </p:spPr>
        <p:txBody>
          <a:bodyPr wrap="square" rtlCol="0">
            <a:spAutoFit/>
          </a:bodyPr>
          <a:lstStyle/>
          <a:p>
            <a:r>
              <a:rPr lang="en-US" sz="2800" dirty="0"/>
              <a:t>Patricia </a:t>
            </a:r>
            <a:r>
              <a:rPr lang="en-US" sz="2800" dirty="0" smtClean="0"/>
              <a:t>Cyrus Target Apr 2005:</a:t>
            </a:r>
          </a:p>
        </p:txBody>
      </p:sp>
      <p:grpSp>
        <p:nvGrpSpPr>
          <p:cNvPr id="3" name="Group 2"/>
          <p:cNvGrpSpPr/>
          <p:nvPr/>
        </p:nvGrpSpPr>
        <p:grpSpPr>
          <a:xfrm>
            <a:off x="5588733" y="793373"/>
            <a:ext cx="6336173" cy="2698906"/>
            <a:chOff x="5588733" y="743269"/>
            <a:chExt cx="6336173" cy="2698906"/>
          </a:xfrm>
        </p:grpSpPr>
        <p:pic>
          <p:nvPicPr>
            <p:cNvPr id="8" name="Picture 7"/>
            <p:cNvPicPr>
              <a:picLocks noChangeAspect="1"/>
            </p:cNvPicPr>
            <p:nvPr/>
          </p:nvPicPr>
          <p:blipFill>
            <a:blip r:embed="rId4"/>
            <a:stretch>
              <a:fillRect/>
            </a:stretch>
          </p:blipFill>
          <p:spPr>
            <a:xfrm>
              <a:off x="5588734" y="743269"/>
              <a:ext cx="2956754" cy="2687542"/>
            </a:xfrm>
            <a:prstGeom prst="rect">
              <a:avLst/>
            </a:prstGeom>
          </p:spPr>
        </p:pic>
        <p:pic>
          <p:nvPicPr>
            <p:cNvPr id="16" name="Picture 15"/>
            <p:cNvPicPr>
              <a:picLocks noChangeAspect="1"/>
            </p:cNvPicPr>
            <p:nvPr/>
          </p:nvPicPr>
          <p:blipFill>
            <a:blip r:embed="rId5"/>
            <a:stretch>
              <a:fillRect/>
            </a:stretch>
          </p:blipFill>
          <p:spPr>
            <a:xfrm>
              <a:off x="8551572" y="787557"/>
              <a:ext cx="3336852" cy="2610596"/>
            </a:xfrm>
            <a:prstGeom prst="rect">
              <a:avLst/>
            </a:prstGeom>
          </p:spPr>
        </p:pic>
        <p:sp>
          <p:nvSpPr>
            <p:cNvPr id="17" name="Rectangle 16"/>
            <p:cNvSpPr/>
            <p:nvPr/>
          </p:nvSpPr>
          <p:spPr>
            <a:xfrm>
              <a:off x="5588733" y="743269"/>
              <a:ext cx="6336173" cy="269890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p:cNvPicPr>
            <a:picLocks noChangeAspect="1"/>
          </p:cNvPicPr>
          <p:nvPr/>
        </p:nvPicPr>
        <p:blipFill>
          <a:blip r:embed="rId6"/>
          <a:stretch>
            <a:fillRect/>
          </a:stretch>
        </p:blipFill>
        <p:spPr>
          <a:xfrm>
            <a:off x="1363311" y="1331324"/>
            <a:ext cx="3107032" cy="1533075"/>
          </a:xfrm>
          <a:prstGeom prst="rect">
            <a:avLst/>
          </a:prstGeom>
        </p:spPr>
      </p:pic>
    </p:spTree>
    <p:extLst>
      <p:ext uri="{BB962C8B-B14F-4D97-AF65-F5344CB8AC3E}">
        <p14:creationId xmlns:p14="http://schemas.microsoft.com/office/powerpoint/2010/main" val="19614707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6034</TotalTime>
  <Words>4278</Words>
  <Application>Microsoft Office PowerPoint</Application>
  <PresentationFormat>Widescreen</PresentationFormat>
  <Paragraphs>558</Paragraphs>
  <Slides>38</Slides>
  <Notes>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6" baseType="lpstr">
      <vt:lpstr>Arial</vt:lpstr>
      <vt:lpstr>Calibri</vt:lpstr>
      <vt:lpstr>Calibri Light</vt:lpstr>
      <vt:lpstr>Cambria Math</vt:lpstr>
      <vt:lpstr>Times New Roman</vt:lpstr>
      <vt:lpstr>Wingdings</vt:lpstr>
      <vt:lpstr>Office Theme</vt:lpstr>
      <vt:lpstr>Document</vt:lpstr>
      <vt:lpstr>Source Science and the Hyperdimensional Nature of Reality</vt:lpstr>
      <vt:lpstr>Bio for Quantum Doug</vt:lpstr>
      <vt:lpstr>What is Source Science?</vt:lpstr>
      <vt:lpstr>Source of Physical and Non-physical “stuff”</vt:lpstr>
      <vt:lpstr>Classical physics emerges from the Quantum Realm</vt:lpstr>
      <vt:lpstr>Notable Transpersonal Stories/Technology</vt:lpstr>
      <vt:lpstr>Thoughts on Thoughts – non-classical requirements</vt:lpstr>
      <vt:lpstr>Example: Mind PK directly influencing Quantum States</vt:lpstr>
      <vt:lpstr>Personal Example of Precognitive Remote Viewing</vt:lpstr>
      <vt:lpstr>No apologies for scientists working on Source/Psi</vt:lpstr>
      <vt:lpstr>Source Science view of Human Consciousness</vt:lpstr>
      <vt:lpstr>Source Characteristics</vt:lpstr>
      <vt:lpstr>Info Technology is Metaphor of Mind’s Abilities</vt:lpstr>
      <vt:lpstr>Info Requirements for Source Science Model</vt:lpstr>
      <vt:lpstr>Cleaning up our language/thinking  (NLP 101)</vt:lpstr>
      <vt:lpstr>Source Science Foundations from Physics/Math</vt:lpstr>
      <vt:lpstr>Source Science is Informational and Protophysical</vt:lpstr>
      <vt:lpstr>Protophysics is “before physics” of big bang</vt:lpstr>
      <vt:lpstr>Protophysics - emergence of Space and Time</vt:lpstr>
      <vt:lpstr>Energy of Big Bang from Bits: Coin Demo: Act I</vt:lpstr>
      <vt:lpstr>Coin Demo (continued)</vt:lpstr>
      <vt:lpstr>Statistics and Source Science</vt:lpstr>
      <vt:lpstr>How do Fermions and Bosons know to do this?</vt:lpstr>
      <vt:lpstr>What are quantum states? – geometric algebra 101</vt:lpstr>
      <vt:lpstr>Particles X2=1 (Unitary) in Geometric Algebra</vt:lpstr>
      <vt:lpstr>Bosons X2=0 (Nilpotents) in Geometric Algebra</vt:lpstr>
      <vt:lpstr>Organizations of Primitive “Particles”  </vt:lpstr>
      <vt:lpstr>Content Addressable Memories 101</vt:lpstr>
      <vt:lpstr>Unusual probabilistic geometries from randomness</vt:lpstr>
      <vt:lpstr>Quantum CAM – uniform distributed-phase ensembles</vt:lpstr>
      <vt:lpstr>Law of Attraction – CAM math</vt:lpstr>
      <vt:lpstr>Prana, Chakras, Auras and Auric Bodies</vt:lpstr>
      <vt:lpstr>Quantum Matrix: Mind is the Source Code</vt:lpstr>
      <vt:lpstr>Source Science: What does it all mean?</vt:lpstr>
      <vt:lpstr>Source Science Predictions</vt:lpstr>
      <vt:lpstr>Source Science Big Picture for Humans</vt:lpstr>
      <vt:lpstr>We are spiritual beings and more than our body</vt:lpstr>
      <vt:lpstr>Questions and Answers</vt:lpstr>
    </vt:vector>
  </TitlesOfParts>
  <Company>ZeOmega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Matzke</dc:creator>
  <cp:lastModifiedBy>Douglas Matzke</cp:lastModifiedBy>
  <cp:revision>244</cp:revision>
  <dcterms:created xsi:type="dcterms:W3CDTF">2016-09-09T11:08:52Z</dcterms:created>
  <dcterms:modified xsi:type="dcterms:W3CDTF">2016-09-24T11:39:50Z</dcterms:modified>
</cp:coreProperties>
</file>